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2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1"/>
  </p:notesMasterIdLst>
  <p:sldIdLst>
    <p:sldId id="256" r:id="rId7"/>
    <p:sldId id="277" r:id="rId8"/>
    <p:sldId id="282" r:id="rId9"/>
    <p:sldId id="278" r:id="rId10"/>
    <p:sldId id="276" r:id="rId11"/>
    <p:sldId id="259" r:id="rId12"/>
    <p:sldId id="274" r:id="rId13"/>
    <p:sldId id="279" r:id="rId14"/>
    <p:sldId id="280" r:id="rId15"/>
    <p:sldId id="261" r:id="rId16"/>
    <p:sldId id="263" r:id="rId17"/>
    <p:sldId id="272" r:id="rId18"/>
    <p:sldId id="266" r:id="rId19"/>
    <p:sldId id="267" r:id="rId20"/>
    <p:sldId id="268" r:id="rId21"/>
    <p:sldId id="273" r:id="rId22"/>
    <p:sldId id="289" r:id="rId23"/>
    <p:sldId id="283" r:id="rId24"/>
    <p:sldId id="284" r:id="rId25"/>
    <p:sldId id="285" r:id="rId26"/>
    <p:sldId id="286" r:id="rId27"/>
    <p:sldId id="287" r:id="rId28"/>
    <p:sldId id="288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82" autoAdjust="0"/>
  </p:normalViewPr>
  <p:slideViewPr>
    <p:cSldViewPr>
      <p:cViewPr varScale="1">
        <p:scale>
          <a:sx n="97" d="100"/>
          <a:sy n="97" d="100"/>
        </p:scale>
        <p:origin x="1049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73B1F-6732-4B56-A976-723DCC23D992}" type="datetimeFigureOut">
              <a:rPr lang="en-GB" smtClean="0"/>
              <a:t>11/06/2019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E493F-7D0F-4A00-A04B-55AB03F5A4F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37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3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74" y="1556792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3999" cy="90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HARMONI</a:t>
            </a:r>
            <a:endParaRPr lang="en-GB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Picture 7" descr="ukatc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38" y="6248204"/>
            <a:ext cx="2797810" cy="48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ox_rec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566056"/>
            <a:ext cx="1832973" cy="56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SIC_logo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49" y="5805264"/>
            <a:ext cx="661845" cy="92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logoiac300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6" y="4953842"/>
            <a:ext cx="766171" cy="76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RALSpace_logo_rgb_150dpi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003" y="5625418"/>
            <a:ext cx="1434889" cy="4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931" y="5771118"/>
            <a:ext cx="1376192" cy="39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http://www.osug.fr/local/cache-vignettes/L133xH150/IPAGlogoPosCMYK-f3b25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008" y="6126926"/>
            <a:ext cx="603571" cy="68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AMlogomini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027" y="6254267"/>
            <a:ext cx="1408165" cy="48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logo+name black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715" y="4202375"/>
            <a:ext cx="567913" cy="69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www.dur.ac.uk/images/brand/DU_2-col_lrg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38" y="4925693"/>
            <a:ext cx="1305971" cy="5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larke\AppData\Local\Microsoft\Windows\Temporary Internet Files\Content.Outlook\WO56WVCT\Logo_SVG.jp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6093296"/>
            <a:ext cx="1082162" cy="7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couleur 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6451828"/>
            <a:ext cx="864096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3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3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8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3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6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0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jpeg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jpe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0" y="6300000"/>
            <a:ext cx="914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7" descr="ukatc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000" y="6480000"/>
            <a:ext cx="1661050" cy="28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ox_rec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000" y="6463868"/>
            <a:ext cx="983647" cy="3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SIC_logo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7" y="6358503"/>
            <a:ext cx="325755" cy="45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logoiac30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19" y="6381328"/>
            <a:ext cx="454873" cy="45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ALSpace_logo_rgb_150dp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000" y="6508244"/>
            <a:ext cx="857064" cy="2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000" y="6532165"/>
            <a:ext cx="817041" cy="2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http://www.osug.fr/local/cache-vignettes/L133xH150/IPAGlogoPosCMYK-f3b2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000" y="6408000"/>
            <a:ext cx="3194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AMlogomin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0" y="6483150"/>
            <a:ext cx="836022" cy="28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+name bla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8000" y="6381376"/>
            <a:ext cx="35267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dur.ac.uk/images/brand/DU_2-col_lr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000" y="6454610"/>
            <a:ext cx="728522" cy="3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larke\AppData\Local\Microsoft\Windows\Temporary Internet Files\Content.Outlook\WO56WVCT\Logo_SV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000" y="6427169"/>
            <a:ext cx="576064" cy="3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go couleur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000" y="6570638"/>
            <a:ext cx="581263" cy="2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3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3/mnras/stz63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600" dirty="0" err="1">
                <a:ea typeface="+mn-ea"/>
                <a:cs typeface="+mn-cs"/>
              </a:rPr>
              <a:t>Status</a:t>
            </a:r>
            <a:r>
              <a:rPr lang="fr-FR" sz="3600" dirty="0">
                <a:ea typeface="+mn-ea"/>
                <a:cs typeface="+mn-cs"/>
              </a:rPr>
              <a:t> of SCAO system at </a:t>
            </a:r>
            <a:r>
              <a:rPr lang="fr-FR" sz="3600" dirty="0" err="1">
                <a:ea typeface="+mn-ea"/>
                <a:cs typeface="+mn-cs"/>
              </a:rPr>
              <a:t>mid</a:t>
            </a:r>
            <a:r>
              <a:rPr lang="fr-FR" sz="3600" dirty="0">
                <a:ea typeface="+mn-ea"/>
                <a:cs typeface="+mn-cs"/>
              </a:rPr>
              <a:t>-FDR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618" y="2852936"/>
            <a:ext cx="4111111" cy="1752600"/>
          </a:xfrm>
        </p:spPr>
        <p:txBody>
          <a:bodyPr>
            <a:noAutofit/>
          </a:bodyPr>
          <a:lstStyle/>
          <a:p>
            <a:endParaRPr lang="fr-FR" sz="1600" dirty="0"/>
          </a:p>
          <a:p>
            <a:r>
              <a:rPr lang="fr-FR" sz="1600" dirty="0" smtClean="0"/>
              <a:t>Sauvage J.-F., Schwartz N., </a:t>
            </a:r>
            <a:r>
              <a:rPr lang="fr-FR" sz="1600" dirty="0" err="1" smtClean="0"/>
              <a:t>Correia</a:t>
            </a:r>
            <a:r>
              <a:rPr lang="fr-FR" sz="1600" dirty="0" smtClean="0"/>
              <a:t> C., Petit C., </a:t>
            </a:r>
            <a:r>
              <a:rPr lang="fr-FR" sz="1600" dirty="0" err="1" smtClean="0"/>
              <a:t>Dohlen</a:t>
            </a:r>
            <a:r>
              <a:rPr lang="fr-FR" sz="1600" dirty="0" smtClean="0"/>
              <a:t> D., </a:t>
            </a:r>
            <a:r>
              <a:rPr lang="fr-FR" sz="1600" dirty="0"/>
              <a:t>El </a:t>
            </a:r>
            <a:r>
              <a:rPr lang="fr-FR" sz="1600" dirty="0" smtClean="0"/>
              <a:t>Hadi K., Vola P., Renault E., </a:t>
            </a:r>
            <a:r>
              <a:rPr lang="fr-FR" sz="1600" dirty="0" err="1" smtClean="0"/>
              <a:t>LeMerrer</a:t>
            </a:r>
            <a:r>
              <a:rPr lang="fr-FR" sz="1600" dirty="0" smtClean="0"/>
              <a:t> J., Morris T.</a:t>
            </a:r>
            <a:endParaRPr lang="fr-FR" sz="1600" dirty="0"/>
          </a:p>
          <a:p>
            <a:r>
              <a:rPr lang="fr-FR" sz="1600" dirty="0" smtClean="0"/>
              <a:t>Vernet J., </a:t>
            </a:r>
            <a:r>
              <a:rPr lang="fr-FR" sz="1600" dirty="0" err="1" smtClean="0"/>
              <a:t>Paufique</a:t>
            </a:r>
            <a:r>
              <a:rPr lang="fr-FR" sz="1600" dirty="0" smtClean="0"/>
              <a:t> J., </a:t>
            </a:r>
            <a:r>
              <a:rPr lang="fr-FR" sz="1600" dirty="0" err="1" smtClean="0"/>
              <a:t>Holzlohner</a:t>
            </a:r>
            <a:r>
              <a:rPr lang="fr-FR" sz="1600" dirty="0" smtClean="0"/>
              <a:t> R., </a:t>
            </a:r>
            <a:r>
              <a:rPr lang="fr-FR" sz="1600" dirty="0" smtClean="0"/>
              <a:t>Clarke F., </a:t>
            </a:r>
            <a:r>
              <a:rPr lang="fr-FR" sz="1600" dirty="0" err="1" smtClean="0"/>
              <a:t>Schnettler</a:t>
            </a:r>
            <a:r>
              <a:rPr lang="fr-FR" sz="1600" dirty="0" smtClean="0"/>
              <a:t> H., </a:t>
            </a:r>
            <a:r>
              <a:rPr lang="fr-FR" sz="1600" dirty="0" err="1" smtClean="0"/>
              <a:t>Bryson</a:t>
            </a:r>
            <a:r>
              <a:rPr lang="fr-FR" sz="1600" dirty="0" smtClean="0"/>
              <a:t> I., </a:t>
            </a:r>
            <a:r>
              <a:rPr lang="fr-FR" sz="1600" dirty="0" err="1" smtClean="0"/>
              <a:t>Thatte</a:t>
            </a:r>
            <a:r>
              <a:rPr lang="fr-FR" sz="1600" dirty="0" smtClean="0"/>
              <a:t> N., </a:t>
            </a:r>
            <a:r>
              <a:rPr lang="fr-FR" sz="1600" dirty="0" err="1" smtClean="0"/>
              <a:t>Neichel</a:t>
            </a:r>
            <a:r>
              <a:rPr lang="fr-FR" sz="1600" dirty="0" smtClean="0"/>
              <a:t> N., </a:t>
            </a:r>
            <a:r>
              <a:rPr lang="fr-FR" sz="1600" dirty="0" err="1" smtClean="0"/>
              <a:t>Fusco</a:t>
            </a:r>
            <a:r>
              <a:rPr lang="fr-FR" sz="1600" dirty="0" smtClean="0"/>
              <a:t> T.</a:t>
            </a:r>
          </a:p>
          <a:p>
            <a:r>
              <a:rPr lang="fr-FR" sz="1600" dirty="0" smtClean="0"/>
              <a:t>And all HARMONI consortium</a:t>
            </a:r>
            <a:endParaRPr lang="fr-FR" sz="1600" dirty="0"/>
          </a:p>
          <a:p>
            <a:endParaRPr lang="en-GB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6309320"/>
            <a:ext cx="906106" cy="4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Updates </a:t>
            </a:r>
            <a:r>
              <a:rPr lang="fr-FR" dirty="0" err="1" smtClean="0"/>
              <a:t>since</a:t>
            </a:r>
            <a:r>
              <a:rPr lang="fr-FR" dirty="0" smtClean="0"/>
              <a:t> PDR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>
            <a:noAutofit/>
          </a:bodyPr>
          <a:lstStyle/>
          <a:p>
            <a:r>
              <a:rPr lang="fr-FR" sz="1800" dirty="0" smtClean="0"/>
              <a:t>Extended </a:t>
            </a:r>
            <a:r>
              <a:rPr lang="fr-FR" sz="1800" dirty="0" err="1" smtClean="0"/>
              <a:t>object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Optical gain</a:t>
            </a:r>
          </a:p>
          <a:p>
            <a:endParaRPr lang="fr-FR" sz="1800" dirty="0" smtClean="0"/>
          </a:p>
          <a:p>
            <a:r>
              <a:rPr lang="fr-FR" sz="1800" dirty="0" err="1" smtClean="0"/>
              <a:t>Islands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err="1" smtClean="0"/>
              <a:t>Pyramid</a:t>
            </a:r>
            <a:r>
              <a:rPr lang="fr-FR" sz="1800" dirty="0" smtClean="0"/>
              <a:t> </a:t>
            </a:r>
            <a:r>
              <a:rPr lang="fr-FR" sz="1800" dirty="0" err="1" smtClean="0"/>
              <a:t>specifications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Main </a:t>
            </a:r>
            <a:r>
              <a:rPr lang="fr-FR" sz="1800" dirty="0" err="1" smtClean="0"/>
              <a:t>loop</a:t>
            </a:r>
            <a:r>
              <a:rPr lang="fr-FR" sz="1800" dirty="0" smtClean="0"/>
              <a:t> </a:t>
            </a:r>
            <a:r>
              <a:rPr lang="fr-FR" sz="1800" dirty="0" err="1" smtClean="0"/>
              <a:t>Framerate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Performance </a:t>
            </a:r>
            <a:r>
              <a:rPr lang="fr-FR" sz="1800" dirty="0" smtClean="0"/>
              <a:t>for high-</a:t>
            </a:r>
            <a:r>
              <a:rPr lang="fr-FR" sz="1800" dirty="0" err="1" smtClean="0"/>
              <a:t>contrast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LWE</a:t>
            </a:r>
          </a:p>
          <a:p>
            <a:pPr lvl="1"/>
            <a:r>
              <a:rPr lang="fr-FR" sz="1400" dirty="0" err="1" smtClean="0"/>
              <a:t>Study</a:t>
            </a:r>
            <a:r>
              <a:rPr lang="fr-FR" sz="1400" dirty="0" smtClean="0"/>
              <a:t> </a:t>
            </a:r>
            <a:r>
              <a:rPr lang="fr-FR" sz="1400" dirty="0" err="1" smtClean="0"/>
              <a:t>ongoing</a:t>
            </a:r>
            <a:r>
              <a:rPr lang="fr-FR" sz="1400" dirty="0" smtClean="0"/>
              <a:t> by ESO, R. </a:t>
            </a:r>
            <a:r>
              <a:rPr lang="fr-FR" sz="1400" dirty="0" err="1" smtClean="0"/>
              <a:t>Holzlöhner</a:t>
            </a:r>
            <a:endParaRPr lang="fr-FR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581" y="711192"/>
            <a:ext cx="1905807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797" y="709150"/>
            <a:ext cx="1812507" cy="144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50875" y="2471414"/>
            <a:ext cx="3165867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N. Schwartz poster, </a:t>
            </a:r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evening</a:t>
            </a:r>
            <a:endParaRPr lang="en-US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013204" y="5435932"/>
            <a:ext cx="2627001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Carlotti</a:t>
            </a:r>
            <a:r>
              <a:rPr lang="fr-FR" dirty="0" smtClean="0"/>
              <a:t> poster, </a:t>
            </a:r>
            <a:r>
              <a:rPr lang="fr-FR" b="1" dirty="0" err="1" smtClean="0"/>
              <a:t>monday</a:t>
            </a:r>
            <a:endParaRPr lang="en-US" b="1" dirty="0"/>
          </a:p>
        </p:txBody>
      </p:sp>
      <p:sp>
        <p:nvSpPr>
          <p:cNvPr id="8" name="Accolade fermante 7"/>
          <p:cNvSpPr/>
          <p:nvPr/>
        </p:nvSpPr>
        <p:spPr>
          <a:xfrm>
            <a:off x="4572000" y="2204152"/>
            <a:ext cx="288032" cy="216095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24128" y="4509745"/>
            <a:ext cx="3257751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V. </a:t>
            </a:r>
            <a:r>
              <a:rPr lang="fr-FR" dirty="0" err="1" smtClean="0"/>
              <a:t>Chambouleyron</a:t>
            </a:r>
            <a:r>
              <a:rPr lang="fr-FR" dirty="0" smtClean="0"/>
              <a:t> talk, </a:t>
            </a:r>
            <a:r>
              <a:rPr lang="fr-FR" b="1" dirty="0" err="1" smtClean="0"/>
              <a:t>monday</a:t>
            </a:r>
            <a:endParaRPr lang="en-US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038033"/>
            <a:ext cx="3960440" cy="2499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38595" y="3274239"/>
            <a:ext cx="2221837" cy="1125661"/>
            <a:chOff x="543524" y="8123492"/>
            <a:chExt cx="2027048" cy="1730654"/>
          </a:xfrm>
          <a:noFill/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930610" y="9242888"/>
              <a:ext cx="1264143" cy="184666"/>
            </a:xfrm>
            <a:prstGeom prst="rect">
              <a:avLst/>
            </a:prstGeom>
            <a:grpFill/>
          </p:spPr>
          <p:txBody>
            <a:bodyPr anchor="b">
              <a:spAutoFit/>
            </a:bodyPr>
            <a:lstStyle>
              <a:lvl1pPr algn="ctr" defTabSz="1474788" rtl="0" fontAlgn="base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4572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9144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13716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18288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sz="600" dirty="0" smtClean="0"/>
                <a:t>Spatial Frequency</a:t>
              </a:r>
              <a:endParaRPr lang="en-GB" sz="600" dirty="0"/>
            </a:p>
          </p:txBody>
        </p: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543524" y="8304297"/>
              <a:ext cx="2027048" cy="1549849"/>
              <a:chOff x="992" y="2540"/>
              <a:chExt cx="4968" cy="1671"/>
            </a:xfrm>
            <a:grpFill/>
          </p:grpSpPr>
          <p:pic>
            <p:nvPicPr>
              <p:cNvPr id="15" name="Picture 2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52" y="2540"/>
                <a:ext cx="4146" cy="1614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618CBA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28"/>
              <p:cNvSpPr txBox="1">
                <a:spLocks noChangeArrowheads="1"/>
              </p:cNvSpPr>
              <p:nvPr/>
            </p:nvSpPr>
            <p:spPr bwMode="auto">
              <a:xfrm>
                <a:off x="992" y="3729"/>
                <a:ext cx="4968" cy="48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5366" tIns="52683" rIns="105366" bIns="52683">
                <a:spAutoFit/>
              </a:bodyPr>
              <a:lstStyle>
                <a:lvl1pPr algn="l" defTabSz="14747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7050" algn="l" defTabSz="14747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054100" algn="l" defTabSz="14747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581150" algn="l" defTabSz="14747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106613" algn="l" defTabSz="14747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63813" defTabSz="14747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3021013" defTabSz="14747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78213" defTabSz="14747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935413" defTabSz="14747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altLang="en-US" sz="1200" b="1" dirty="0" smtClean="0"/>
                  <a:t>Residual PSD</a:t>
                </a:r>
                <a:endParaRPr lang="en-GB" altLang="en-US" sz="1200" b="1" dirty="0"/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 rot="16200000">
              <a:off x="58399" y="8663231"/>
              <a:ext cx="1264143" cy="184666"/>
            </a:xfrm>
            <a:prstGeom prst="rect">
              <a:avLst/>
            </a:prstGeom>
            <a:grpFill/>
          </p:spPr>
          <p:txBody>
            <a:bodyPr anchor="b">
              <a:spAutoFit/>
            </a:bodyPr>
            <a:lstStyle>
              <a:lvl1pPr algn="ctr" defTabSz="1474788" rtl="0" fontAlgn="base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4572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9144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13716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1828800" algn="ctr" defTabSz="1474788" rtl="0" fontAlgn="base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sz="600" dirty="0" smtClean="0"/>
                <a:t>DSP Amplitude [</a:t>
              </a:r>
              <a:r>
                <a:rPr lang="en-GB" sz="600" dirty="0" err="1" smtClean="0"/>
                <a:t>a.u</a:t>
              </a:r>
              <a:r>
                <a:rPr lang="en-GB" sz="600" dirty="0" smtClean="0"/>
                <a:t>.]</a:t>
              </a:r>
              <a:endParaRPr lang="en-GB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54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SCAO –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smtClean="0"/>
              <a:t>Loop simulation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512" y="1601837"/>
            <a:ext cx="6948488" cy="3913665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1741221"/>
            <a:ext cx="2202578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00" dirty="0" err="1"/>
              <a:t>Closed</a:t>
            </a:r>
            <a:r>
              <a:rPr lang="fr-FR" sz="2100" dirty="0"/>
              <a:t> </a:t>
            </a:r>
            <a:r>
              <a:rPr lang="fr-FR" sz="2100" dirty="0" err="1"/>
              <a:t>loops</a:t>
            </a:r>
            <a:r>
              <a:rPr lang="fr-FR" sz="2100" dirty="0"/>
              <a:t> PYR + LOL</a:t>
            </a:r>
          </a:p>
          <a:p>
            <a:r>
              <a:rPr lang="fr-FR" sz="2100" dirty="0"/>
              <a:t>NCPA </a:t>
            </a:r>
            <a:r>
              <a:rPr lang="fr-FR" sz="2100" dirty="0" err="1"/>
              <a:t>absorbed</a:t>
            </a:r>
            <a:r>
              <a:rPr lang="fr-FR" sz="2100" dirty="0"/>
              <a:t> by LODM</a:t>
            </a:r>
          </a:p>
          <a:p>
            <a:r>
              <a:rPr lang="fr-FR" sz="2100" dirty="0" err="1"/>
              <a:t>Flatten</a:t>
            </a:r>
            <a:r>
              <a:rPr lang="fr-FR" sz="2100" dirty="0"/>
              <a:t> WF on PYR / </a:t>
            </a:r>
            <a:r>
              <a:rPr lang="fr-FR" sz="2100" dirty="0" err="1"/>
              <a:t>BlueShack</a:t>
            </a:r>
            <a:r>
              <a:rPr lang="fr-FR" sz="2100" dirty="0"/>
              <a:t> / Science</a:t>
            </a:r>
          </a:p>
          <a:p>
            <a:endParaRPr lang="fr-FR" sz="2100" dirty="0"/>
          </a:p>
        </p:txBody>
      </p:sp>
      <p:sp>
        <p:nvSpPr>
          <p:cNvPr id="6" name="Rectangle 5"/>
          <p:cNvSpPr/>
          <p:nvPr/>
        </p:nvSpPr>
        <p:spPr>
          <a:xfrm>
            <a:off x="2107827" y="1508279"/>
            <a:ext cx="2292724" cy="3983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6"/>
          <p:cNvSpPr txBox="1"/>
          <p:nvPr/>
        </p:nvSpPr>
        <p:spPr>
          <a:xfrm>
            <a:off x="2602006" y="1231083"/>
            <a:ext cx="1294650" cy="300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rgbClr val="FF0000"/>
                </a:solidFill>
              </a:rPr>
              <a:t>PSF on </a:t>
            </a:r>
            <a:r>
              <a:rPr lang="fr-FR" sz="1350" b="1" dirty="0" err="1">
                <a:solidFill>
                  <a:srgbClr val="FF0000"/>
                </a:solidFill>
              </a:rPr>
              <a:t>Pyramid</a:t>
            </a:r>
            <a:endParaRPr lang="fr-FR" sz="135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8323" y="1495353"/>
            <a:ext cx="2292724" cy="398369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ZoneTexte 8"/>
          <p:cNvSpPr txBox="1"/>
          <p:nvPr/>
        </p:nvSpPr>
        <p:spPr>
          <a:xfrm>
            <a:off x="5213983" y="1196752"/>
            <a:ext cx="958917" cy="30008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Blue </a:t>
            </a:r>
            <a:r>
              <a:rPr lang="fr-FR" sz="1350" b="1" dirty="0" err="1">
                <a:solidFill>
                  <a:schemeClr val="accent1"/>
                </a:solidFill>
              </a:rPr>
              <a:t>Shack</a:t>
            </a:r>
            <a:endParaRPr lang="fr-FR" sz="1350" b="1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949" y="5328308"/>
            <a:ext cx="393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PRINCIPLE VALIDATED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PERFORMANCE ANALYSIS ONGOING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 t="61192" r="80428" b="16729"/>
          <a:stretch/>
        </p:blipFill>
        <p:spPr>
          <a:xfrm>
            <a:off x="2483768" y="4221088"/>
            <a:ext cx="11521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09600" y="116632"/>
            <a:ext cx="79948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Pyramid prism optical design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830483"/>
            <a:ext cx="4248472" cy="1173282"/>
          </a:xfrm>
        </p:spPr>
        <p:txBody>
          <a:bodyPr>
            <a:noAutofit/>
          </a:bodyPr>
          <a:lstStyle/>
          <a:p>
            <a:r>
              <a:rPr lang="fr-FR" sz="1500" dirty="0" err="1" smtClean="0"/>
              <a:t>Followed</a:t>
            </a:r>
            <a:r>
              <a:rPr lang="fr-FR" sz="1500" dirty="0" smtClean="0"/>
              <a:t> the </a:t>
            </a:r>
            <a:r>
              <a:rPr lang="fr-FR" sz="1500" i="1" dirty="0" smtClean="0"/>
              <a:t>TMT </a:t>
            </a:r>
            <a:r>
              <a:rPr lang="fr-FR" sz="1500" i="1" dirty="0" err="1" smtClean="0"/>
              <a:t>approach</a:t>
            </a:r>
            <a:endParaRPr lang="fr-FR" sz="1500" i="1" dirty="0" smtClean="0"/>
          </a:p>
          <a:p>
            <a:pPr lvl="1"/>
            <a:r>
              <a:rPr lang="fr-FR" sz="1100" dirty="0" smtClean="0"/>
              <a:t>Release </a:t>
            </a:r>
            <a:r>
              <a:rPr lang="fr-FR" sz="1100" dirty="0" err="1" smtClean="0"/>
              <a:t>constraint</a:t>
            </a:r>
            <a:r>
              <a:rPr lang="fr-FR" sz="1100" dirty="0" smtClean="0"/>
              <a:t> on the </a:t>
            </a:r>
            <a:r>
              <a:rPr lang="fr-FR" sz="1100" dirty="0" err="1" smtClean="0"/>
              <a:t>pupil</a:t>
            </a:r>
            <a:r>
              <a:rPr lang="fr-FR" sz="1100" dirty="0" smtClean="0"/>
              <a:t> </a:t>
            </a:r>
            <a:r>
              <a:rPr lang="fr-FR" sz="1100" dirty="0" err="1" smtClean="0"/>
              <a:t>imaging</a:t>
            </a:r>
            <a:r>
              <a:rPr lang="fr-FR" sz="1100" dirty="0" smtClean="0"/>
              <a:t> </a:t>
            </a:r>
            <a:r>
              <a:rPr lang="fr-FR" sz="1100" dirty="0" err="1" smtClean="0"/>
              <a:t>absolute</a:t>
            </a:r>
            <a:r>
              <a:rPr lang="fr-FR" sz="1100" dirty="0" smtClean="0"/>
              <a:t> </a:t>
            </a:r>
            <a:r>
              <a:rPr lang="fr-FR" sz="1100" dirty="0" err="1" smtClean="0"/>
              <a:t>precision</a:t>
            </a:r>
            <a:endParaRPr lang="fr-FR" sz="1100" dirty="0" smtClean="0"/>
          </a:p>
          <a:p>
            <a:pPr lvl="1"/>
            <a:r>
              <a:rPr lang="fr-FR" sz="1100" dirty="0" smtClean="0"/>
              <a:t>Calibration of interaction matrix </a:t>
            </a:r>
            <a:r>
              <a:rPr lang="fr-FR" sz="1100" dirty="0" err="1" smtClean="0"/>
              <a:t>compensates</a:t>
            </a:r>
            <a:r>
              <a:rPr lang="fr-FR" sz="1100" dirty="0" smtClean="0"/>
              <a:t> for position </a:t>
            </a:r>
            <a:r>
              <a:rPr lang="fr-FR" sz="1100" dirty="0" err="1" smtClean="0"/>
              <a:t>errors</a:t>
            </a:r>
            <a:endParaRPr lang="fr-FR" sz="1100" dirty="0" smtClean="0"/>
          </a:p>
          <a:p>
            <a:pPr lvl="1"/>
            <a:endParaRPr lang="fr-FR" sz="1100" dirty="0" smtClean="0"/>
          </a:p>
          <a:p>
            <a:r>
              <a:rPr lang="fr-FR" sz="1500" dirty="0" err="1" smtClean="0"/>
              <a:t>Geometrical</a:t>
            </a:r>
            <a:r>
              <a:rPr lang="fr-FR" sz="1500" dirty="0" smtClean="0"/>
              <a:t> model of double </a:t>
            </a:r>
            <a:r>
              <a:rPr lang="fr-FR" sz="1500" dirty="0" err="1" smtClean="0"/>
              <a:t>pyramid</a:t>
            </a:r>
            <a:endParaRPr lang="fr-FR" sz="1500" dirty="0" smtClean="0"/>
          </a:p>
          <a:p>
            <a:pPr lvl="1"/>
            <a:r>
              <a:rPr lang="fr-FR" sz="1100" dirty="0" err="1" smtClean="0"/>
              <a:t>Deviation</a:t>
            </a:r>
            <a:r>
              <a:rPr lang="fr-FR" sz="1100" dirty="0" smtClean="0"/>
              <a:t> / index / dispersions</a:t>
            </a:r>
          </a:p>
          <a:p>
            <a:pPr lvl="1"/>
            <a:endParaRPr lang="fr-FR" sz="1100" dirty="0"/>
          </a:p>
          <a:p>
            <a:pPr lvl="1"/>
            <a:endParaRPr lang="fr-FR" sz="1100" dirty="0"/>
          </a:p>
          <a:p>
            <a:r>
              <a:rPr lang="fr-FR" sz="1500" dirty="0" smtClean="0"/>
              <a:t>Challenge</a:t>
            </a:r>
          </a:p>
          <a:p>
            <a:pPr lvl="1"/>
            <a:r>
              <a:rPr lang="fr-FR" sz="1100" dirty="0" err="1" smtClean="0"/>
              <a:t>Low</a:t>
            </a:r>
            <a:r>
              <a:rPr lang="fr-FR" sz="1100" dirty="0" smtClean="0"/>
              <a:t> </a:t>
            </a:r>
            <a:r>
              <a:rPr lang="fr-FR" sz="1100" dirty="0" err="1" smtClean="0"/>
              <a:t>chromatism</a:t>
            </a:r>
            <a:endParaRPr lang="fr-FR" sz="1100" dirty="0" smtClean="0"/>
          </a:p>
          <a:p>
            <a:pPr lvl="1"/>
            <a:r>
              <a:rPr lang="fr-FR" sz="1100" dirty="0" smtClean="0"/>
              <a:t>Large Field of </a:t>
            </a:r>
            <a:r>
              <a:rPr lang="fr-FR" sz="1100" dirty="0" err="1" smtClean="0"/>
              <a:t>View</a:t>
            </a:r>
            <a:endParaRPr lang="fr-FR" sz="1100" dirty="0" smtClean="0"/>
          </a:p>
          <a:p>
            <a:endParaRPr lang="fr-FR" sz="1200" dirty="0" smtClean="0"/>
          </a:p>
          <a:p>
            <a:pPr marL="0" indent="0">
              <a:buNone/>
            </a:pPr>
            <a:endParaRPr lang="fr-FR" sz="1200" dirty="0" smtClean="0"/>
          </a:p>
          <a:p>
            <a:r>
              <a:rPr lang="fr-FR" sz="1500" dirty="0" smtClean="0"/>
              <a:t>Final design</a:t>
            </a:r>
            <a:endParaRPr lang="fr-FR" sz="1500" dirty="0"/>
          </a:p>
          <a:p>
            <a:pPr lvl="1"/>
            <a:r>
              <a:rPr lang="fr-FR" sz="1100" dirty="0" smtClean="0"/>
              <a:t>The </a:t>
            </a:r>
            <a:r>
              <a:rPr lang="fr-FR" sz="1100" dirty="0"/>
              <a:t>1st </a:t>
            </a:r>
            <a:r>
              <a:rPr lang="fr-FR" sz="1100" dirty="0" err="1"/>
              <a:t>lenses</a:t>
            </a:r>
            <a:r>
              <a:rPr lang="fr-FR" sz="1100" dirty="0"/>
              <a:t> group </a:t>
            </a:r>
            <a:r>
              <a:rPr lang="fr-FR" sz="1100" dirty="0" err="1"/>
              <a:t>makes</a:t>
            </a:r>
            <a:r>
              <a:rPr lang="fr-FR" sz="1100" dirty="0"/>
              <a:t> a </a:t>
            </a:r>
            <a:r>
              <a:rPr lang="fr-FR" sz="1100" dirty="0" err="1"/>
              <a:t>telecentric</a:t>
            </a:r>
            <a:r>
              <a:rPr lang="fr-FR" sz="1100" dirty="0"/>
              <a:t> image onto the </a:t>
            </a:r>
            <a:r>
              <a:rPr lang="fr-FR" sz="1100" dirty="0" smtClean="0"/>
              <a:t>pyramide</a:t>
            </a:r>
          </a:p>
          <a:p>
            <a:pPr lvl="1"/>
            <a:r>
              <a:rPr lang="fr-FR" sz="1100" dirty="0" smtClean="0"/>
              <a:t>1st pyramide </a:t>
            </a:r>
            <a:r>
              <a:rPr lang="fr-FR" sz="1100" dirty="0" err="1" smtClean="0"/>
              <a:t>placed</a:t>
            </a:r>
            <a:r>
              <a:rPr lang="fr-FR" sz="1100" dirty="0" smtClean="0"/>
              <a:t> in </a:t>
            </a:r>
            <a:r>
              <a:rPr lang="fr-FR" sz="1100" dirty="0" err="1" smtClean="0"/>
              <a:t>field</a:t>
            </a:r>
            <a:r>
              <a:rPr lang="fr-FR" sz="1100" dirty="0" smtClean="0"/>
              <a:t> </a:t>
            </a:r>
            <a:r>
              <a:rPr lang="fr-FR" sz="1100" dirty="0" err="1" smtClean="0"/>
              <a:t>provides</a:t>
            </a:r>
            <a:r>
              <a:rPr lang="fr-FR" sz="1100" dirty="0" smtClean="0"/>
              <a:t> 4 </a:t>
            </a:r>
            <a:r>
              <a:rPr lang="fr-FR" sz="1100" dirty="0" err="1" smtClean="0"/>
              <a:t>beams</a:t>
            </a:r>
            <a:r>
              <a:rPr lang="fr-FR" sz="1100" dirty="0" smtClean="0"/>
              <a:t>. The 2</a:t>
            </a:r>
            <a:r>
              <a:rPr lang="fr-FR" sz="1100" baseline="30000" dirty="0" smtClean="0"/>
              <a:t>nd</a:t>
            </a:r>
            <a:r>
              <a:rPr lang="fr-FR" sz="1100" dirty="0" smtClean="0"/>
              <a:t> corrects the </a:t>
            </a:r>
            <a:r>
              <a:rPr lang="fr-FR" sz="1100" dirty="0" err="1" smtClean="0"/>
              <a:t>chromatism</a:t>
            </a:r>
            <a:r>
              <a:rPr lang="fr-FR" sz="1100" dirty="0" smtClean="0"/>
              <a:t> (&lt;0,1µm in the </a:t>
            </a:r>
            <a:r>
              <a:rPr lang="fr-FR" sz="1100" dirty="0" err="1" smtClean="0"/>
              <a:t>pupil</a:t>
            </a:r>
            <a:r>
              <a:rPr lang="fr-FR" sz="1100" dirty="0" smtClean="0"/>
              <a:t> plane). The pyramides are </a:t>
            </a:r>
            <a:r>
              <a:rPr lang="fr-FR" sz="1100" dirty="0" err="1" smtClean="0"/>
              <a:t>glued</a:t>
            </a:r>
            <a:r>
              <a:rPr lang="fr-FR" sz="1100" dirty="0" smtClean="0"/>
              <a:t> </a:t>
            </a:r>
            <a:r>
              <a:rPr lang="fr-FR" sz="1100" dirty="0" err="1" smtClean="0"/>
              <a:t>then</a:t>
            </a:r>
            <a:r>
              <a:rPr lang="fr-FR" sz="1100" dirty="0" smtClean="0"/>
              <a:t> the glasses have the </a:t>
            </a:r>
            <a:r>
              <a:rPr lang="fr-FR" sz="1100" dirty="0" err="1" smtClean="0"/>
              <a:t>same</a:t>
            </a:r>
            <a:r>
              <a:rPr lang="fr-FR" sz="1100" dirty="0" smtClean="0"/>
              <a:t> CTE (S-BAL14 / S-NSL36)</a:t>
            </a:r>
          </a:p>
          <a:p>
            <a:pPr lvl="1"/>
            <a:r>
              <a:rPr lang="fr-FR" sz="1100" dirty="0" smtClean="0"/>
              <a:t>the 2</a:t>
            </a:r>
            <a:r>
              <a:rPr lang="fr-FR" sz="1100" baseline="30000" dirty="0" smtClean="0"/>
              <a:t>nd</a:t>
            </a:r>
            <a:r>
              <a:rPr lang="fr-FR" sz="1100" dirty="0" smtClean="0"/>
              <a:t> group (</a:t>
            </a:r>
            <a:r>
              <a:rPr lang="fr-FR" sz="1100" dirty="0" err="1" smtClean="0"/>
              <a:t>today</a:t>
            </a:r>
            <a:r>
              <a:rPr lang="fr-FR" sz="1100" dirty="0" smtClean="0"/>
              <a:t> </a:t>
            </a:r>
            <a:r>
              <a:rPr lang="fr-FR" sz="1100" dirty="0" err="1" smtClean="0"/>
              <a:t>paraxial</a:t>
            </a:r>
            <a:r>
              <a:rPr lang="fr-FR" sz="1100" dirty="0" smtClean="0"/>
              <a:t>) </a:t>
            </a:r>
            <a:r>
              <a:rPr lang="fr-FR" sz="1100" dirty="0" err="1" smtClean="0"/>
              <a:t>gives</a:t>
            </a:r>
            <a:r>
              <a:rPr lang="fr-FR" sz="1100" dirty="0" smtClean="0"/>
              <a:t> the good magnification to the </a:t>
            </a:r>
            <a:r>
              <a:rPr lang="fr-FR" sz="1100" dirty="0" err="1" smtClean="0"/>
              <a:t>pupils</a:t>
            </a:r>
            <a:endParaRPr lang="fr-FR" sz="11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190349" y="5733256"/>
            <a:ext cx="375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SOLUTION FOUND – SEARCHING FOR INDUS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94435"/>
            <a:ext cx="2076925" cy="170354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2161539"/>
            <a:ext cx="6069602" cy="1941752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933056"/>
            <a:ext cx="3949133" cy="25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41530" y="5100684"/>
            <a:ext cx="3101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WE HAVE AN RTC SOLUTION –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PEOPLE WORKING ON 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5184576" cy="4032448"/>
          </a:xfrm>
        </p:spPr>
        <p:txBody>
          <a:bodyPr>
            <a:noAutofit/>
          </a:bodyPr>
          <a:lstStyle/>
          <a:p>
            <a:r>
              <a:rPr lang="en-GB" sz="2000" dirty="0" smtClean="0"/>
              <a:t>SCAO uses only a single AMD EPYC or Xeon Phi CPU</a:t>
            </a:r>
          </a:p>
          <a:p>
            <a:pPr lvl="1"/>
            <a:r>
              <a:rPr lang="en-GB" sz="1800" dirty="0"/>
              <a:t>5318 controlled modes</a:t>
            </a:r>
          </a:p>
          <a:p>
            <a:pPr lvl="1"/>
            <a:r>
              <a:rPr lang="en-GB" sz="1800" dirty="0"/>
              <a:t>500Hz </a:t>
            </a:r>
            <a:r>
              <a:rPr lang="en-GB" sz="1800" dirty="0" smtClean="0"/>
              <a:t>operation</a:t>
            </a:r>
          </a:p>
          <a:p>
            <a:r>
              <a:rPr lang="en-GB" sz="2000" dirty="0" smtClean="0"/>
              <a:t>Plot of measured latency versus pixels per Pyramid pupil for Xeon Phi</a:t>
            </a:r>
          </a:p>
          <a:p>
            <a:r>
              <a:rPr lang="en-GB" sz="2000" dirty="0" smtClean="0"/>
              <a:t>Only have 80x80 SH SCAO on EPYC</a:t>
            </a:r>
          </a:p>
          <a:p>
            <a:pPr lvl="1"/>
            <a:r>
              <a:rPr lang="en-GB" sz="1800" dirty="0" smtClean="0"/>
              <a:t>Next generation EPYC will reduce latency further</a:t>
            </a:r>
          </a:p>
          <a:p>
            <a:r>
              <a:rPr lang="en-GB" sz="2000" dirty="0" smtClean="0"/>
              <a:t>Multi-node SCAO implementation possible but may impact latency further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384" y="0"/>
            <a:ext cx="2458616" cy="226250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433" y="2350541"/>
            <a:ext cx="3210682" cy="21569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3784" y="116632"/>
            <a:ext cx="79948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HARMONI SCAO RTC - Durham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8224" y="4797152"/>
            <a:ext cx="2248901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Poster by S. </a:t>
            </a:r>
            <a:r>
              <a:rPr lang="fr-FR" dirty="0" err="1">
                <a:solidFill>
                  <a:srgbClr val="FF0000"/>
                </a:solidFill>
              </a:rPr>
              <a:t>Dimoudi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Poster by E. </a:t>
            </a:r>
            <a:r>
              <a:rPr lang="fr-FR" dirty="0" err="1">
                <a:solidFill>
                  <a:srgbClr val="FF0000"/>
                </a:solidFill>
              </a:rPr>
              <a:t>Younger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Poster by D. Jenkins</a:t>
            </a:r>
          </a:p>
          <a:p>
            <a:r>
              <a:rPr lang="fr-FR" dirty="0">
                <a:solidFill>
                  <a:srgbClr val="FF0000"/>
                </a:solidFill>
              </a:rPr>
              <a:t>Talk by M. </a:t>
            </a:r>
            <a:r>
              <a:rPr lang="fr-FR" dirty="0" err="1">
                <a:solidFill>
                  <a:srgbClr val="FF0000"/>
                </a:solidFill>
              </a:rPr>
              <a:t>Townson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1860" y="5199641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Jenkins et al., </a:t>
            </a:r>
            <a:r>
              <a:rPr lang="fr-FR" sz="1400" i="1" dirty="0" smtClean="0">
                <a:latin typeface="Calibri" panose="020F0502020204030204" pitchFamily="34" charset="0"/>
              </a:rPr>
              <a:t>MNRAS</a:t>
            </a:r>
            <a:r>
              <a:rPr lang="fr-FR" sz="1400" dirty="0"/>
              <a:t> </a:t>
            </a:r>
            <a:r>
              <a:rPr lang="fr-FR" sz="1400" dirty="0" smtClean="0"/>
              <a:t>2019</a:t>
            </a:r>
            <a:r>
              <a:rPr lang="fr-FR" sz="1400" dirty="0"/>
              <a:t>, </a:t>
            </a:r>
            <a:r>
              <a:rPr lang="fr-FR" sz="1400" dirty="0" smtClean="0">
                <a:hlinkClick r:id="rId4"/>
              </a:rPr>
              <a:t>https</a:t>
            </a:r>
            <a:r>
              <a:rPr lang="fr-FR" sz="1400" dirty="0">
                <a:hlinkClick r:id="rId4"/>
              </a:rPr>
              <a:t>://doi.org/10.1093/mnras/stz638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277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Prototyping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: OSM / PMU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Main </a:t>
            </a:r>
            <a:r>
              <a:rPr lang="fr-FR" dirty="0" err="1" smtClean="0"/>
              <a:t>specs</a:t>
            </a:r>
            <a:r>
              <a:rPr lang="fr-FR" dirty="0" smtClean="0"/>
              <a:t> </a:t>
            </a:r>
            <a:r>
              <a:rPr lang="fr-FR" dirty="0" err="1" smtClean="0"/>
              <a:t>validated</a:t>
            </a:r>
            <a:r>
              <a:rPr lang="fr-FR" dirty="0" smtClean="0"/>
              <a:t> for OSM and PMU at ambiant </a:t>
            </a:r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954" y="4447377"/>
            <a:ext cx="4101679" cy="2249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76816" y="3244334"/>
            <a:ext cx="2922275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K. El Hadi poster </a:t>
            </a:r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evening</a:t>
            </a:r>
            <a:endParaRPr lang="en-US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33" y="4447377"/>
            <a:ext cx="3384150" cy="2249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35"/>
          <a:stretch/>
        </p:blipFill>
        <p:spPr>
          <a:xfrm>
            <a:off x="6921822" y="2940749"/>
            <a:ext cx="2208000" cy="22902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068960"/>
            <a:ext cx="253316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AIV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NOT capable of </a:t>
            </a:r>
            <a:r>
              <a:rPr lang="fr-FR" dirty="0" err="1" smtClean="0"/>
              <a:t>demonstrating</a:t>
            </a:r>
            <a:r>
              <a:rPr lang="fr-FR" dirty="0" smtClean="0"/>
              <a:t> the </a:t>
            </a:r>
            <a:r>
              <a:rPr lang="fr-FR" dirty="0" err="1" smtClean="0"/>
              <a:t>ultimate</a:t>
            </a:r>
            <a:r>
              <a:rPr lang="fr-FR" dirty="0" smtClean="0"/>
              <a:t> performance of SCAO (M4/M5 not </a:t>
            </a:r>
            <a:r>
              <a:rPr lang="fr-FR" dirty="0" err="1" smtClean="0"/>
              <a:t>available</a:t>
            </a:r>
            <a:r>
              <a:rPr lang="fr-FR" dirty="0" smtClean="0"/>
              <a:t> for AIT)</a:t>
            </a:r>
          </a:p>
          <a:p>
            <a:endParaRPr lang="fr-FR" dirty="0" smtClean="0"/>
          </a:p>
          <a:p>
            <a:r>
              <a:rPr lang="fr-FR" dirty="0" err="1" smtClean="0"/>
              <a:t>Validate</a:t>
            </a:r>
            <a:r>
              <a:rPr lang="fr-FR" dirty="0" smtClean="0"/>
              <a:t> the performance in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endParaRPr lang="fr-FR" dirty="0" smtClean="0"/>
          </a:p>
          <a:p>
            <a:pPr lvl="1"/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</a:p>
          <a:p>
            <a:pPr lvl="2"/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err="1" smtClean="0"/>
              <a:t>jitter</a:t>
            </a:r>
            <a:endParaRPr lang="fr-FR" dirty="0"/>
          </a:p>
          <a:p>
            <a:pPr lvl="2"/>
            <a:r>
              <a:rPr lang="fr-FR" dirty="0" err="1" smtClean="0"/>
              <a:t>Windshake</a:t>
            </a:r>
            <a:endParaRPr lang="fr-FR" dirty="0"/>
          </a:p>
          <a:p>
            <a:pPr lvl="2"/>
            <a:r>
              <a:rPr lang="fr-FR" dirty="0" smtClean="0"/>
              <a:t>Vibration</a:t>
            </a:r>
          </a:p>
          <a:p>
            <a:pPr lvl="2"/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 Optimisation</a:t>
            </a:r>
          </a:p>
          <a:p>
            <a:pPr lvl="2"/>
            <a:endParaRPr lang="fr-FR" dirty="0"/>
          </a:p>
          <a:p>
            <a:pPr lvl="1"/>
            <a:r>
              <a:rPr lang="fr-FR" dirty="0" smtClean="0"/>
              <a:t>Slow High </a:t>
            </a:r>
            <a:r>
              <a:rPr lang="fr-FR" dirty="0" err="1" smtClean="0"/>
              <a:t>order</a:t>
            </a:r>
            <a:endParaRPr lang="fr-FR" dirty="0"/>
          </a:p>
          <a:p>
            <a:pPr lvl="2"/>
            <a:r>
              <a:rPr lang="fr-FR" dirty="0" err="1" smtClean="0"/>
              <a:t>Fitting</a:t>
            </a:r>
            <a:r>
              <a:rPr lang="fr-FR" dirty="0" smtClean="0"/>
              <a:t> </a:t>
            </a:r>
            <a:r>
              <a:rPr lang="fr-FR" dirty="0" err="1" smtClean="0"/>
              <a:t>error</a:t>
            </a:r>
            <a:endParaRPr lang="fr-FR" dirty="0" smtClean="0"/>
          </a:p>
          <a:p>
            <a:pPr lvl="2"/>
            <a:r>
              <a:rPr lang="fr-FR" dirty="0" err="1"/>
              <a:t>Ultimate</a:t>
            </a:r>
            <a:r>
              <a:rPr lang="fr-FR" dirty="0"/>
              <a:t> </a:t>
            </a:r>
            <a:r>
              <a:rPr lang="fr-FR" dirty="0" smtClean="0"/>
              <a:t>performance, NCPA</a:t>
            </a:r>
            <a:endParaRPr lang="fr-FR" dirty="0"/>
          </a:p>
          <a:p>
            <a:pPr lvl="2"/>
            <a:r>
              <a:rPr lang="fr-FR" dirty="0" smtClean="0"/>
              <a:t>Mis-registration estimation</a:t>
            </a:r>
          </a:p>
          <a:p>
            <a:pPr lvl="2"/>
            <a:r>
              <a:rPr lang="fr-FR" dirty="0" smtClean="0"/>
              <a:t>Interaction matrix calibration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36096" y="4221088"/>
            <a:ext cx="354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dedicated</a:t>
            </a:r>
            <a:r>
              <a:rPr lang="fr-FR" dirty="0" smtClean="0"/>
              <a:t> AIT </a:t>
            </a:r>
            <a:r>
              <a:rPr lang="fr-FR" dirty="0" err="1" smtClean="0"/>
              <a:t>tools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4716016" y="425319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6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SCAO on the </a:t>
            </a:r>
            <a:r>
              <a:rPr lang="fr-FR" dirty="0" err="1" smtClean="0"/>
              <a:t>path</a:t>
            </a:r>
            <a:r>
              <a:rPr lang="fr-FR" dirty="0" smtClean="0"/>
              <a:t> to </a:t>
            </a:r>
            <a:r>
              <a:rPr lang="fr-FR" dirty="0" smtClean="0"/>
              <a:t>FDR</a:t>
            </a:r>
          </a:p>
          <a:p>
            <a:endParaRPr lang="fr-FR" dirty="0" smtClean="0"/>
          </a:p>
          <a:p>
            <a:r>
              <a:rPr lang="fr-FR" dirty="0" smtClean="0"/>
              <a:t>SCAO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endParaRPr lang="fr-FR" dirty="0" smtClean="0"/>
          </a:p>
          <a:p>
            <a:pPr lvl="1"/>
            <a:r>
              <a:rPr lang="fr-FR" dirty="0" err="1" smtClean="0"/>
              <a:t>Pathologic</a:t>
            </a:r>
            <a:r>
              <a:rPr lang="fr-FR" dirty="0" smtClean="0"/>
              <a:t> cases (</a:t>
            </a:r>
            <a:r>
              <a:rPr lang="fr-FR" dirty="0" err="1" smtClean="0"/>
              <a:t>binary</a:t>
            </a:r>
            <a:r>
              <a:rPr lang="fr-FR" dirty="0" smtClean="0"/>
              <a:t> stars</a:t>
            </a:r>
            <a:r>
              <a:rPr lang="fr-FR" dirty="0" smtClean="0"/>
              <a:t>…)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Global </a:t>
            </a:r>
            <a:r>
              <a:rPr lang="fr-FR" dirty="0" err="1"/>
              <a:t>m</a:t>
            </a:r>
            <a:r>
              <a:rPr lang="fr-FR" dirty="0" err="1" smtClean="0"/>
              <a:t>echanical</a:t>
            </a:r>
            <a:r>
              <a:rPr lang="fr-FR" dirty="0" smtClean="0"/>
              <a:t> / </a:t>
            </a:r>
            <a:r>
              <a:rPr lang="fr-FR" dirty="0" err="1" smtClean="0"/>
              <a:t>optical</a:t>
            </a:r>
            <a:r>
              <a:rPr lang="fr-FR" dirty="0" smtClean="0"/>
              <a:t> design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RTC </a:t>
            </a:r>
            <a:r>
              <a:rPr lang="fr-FR" dirty="0" smtClean="0"/>
              <a:t>solution </a:t>
            </a:r>
            <a:r>
              <a:rPr lang="fr-FR" dirty="0" err="1" smtClean="0"/>
              <a:t>identified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Critical </a:t>
            </a:r>
            <a:r>
              <a:rPr lang="fr-FR" dirty="0" smtClean="0"/>
              <a:t>components </a:t>
            </a:r>
            <a:r>
              <a:rPr lang="fr-FR" dirty="0" err="1" smtClean="0"/>
              <a:t>prototyped</a:t>
            </a:r>
            <a:r>
              <a:rPr lang="fr-FR" dirty="0" smtClean="0"/>
              <a:t> at ambiant </a:t>
            </a:r>
            <a:r>
              <a:rPr lang="fr-FR" dirty="0" err="1" smtClean="0"/>
              <a:t>temperature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3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258" b="17171"/>
          <a:stretch/>
        </p:blipFill>
        <p:spPr>
          <a:xfrm>
            <a:off x="32722" y="1340768"/>
            <a:ext cx="4756767" cy="540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822" y="1340768"/>
            <a:ext cx="4104456" cy="5365067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member</a:t>
            </a:r>
            <a:r>
              <a:rPr lang="fr-FR" dirty="0" smtClean="0"/>
              <a:t> in the AO team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SCAO – NCPA </a:t>
            </a:r>
            <a:r>
              <a:rPr lang="fr-FR" dirty="0" err="1" smtClean="0"/>
              <a:t>strategy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802" y="1446731"/>
            <a:ext cx="4618856" cy="4525963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NCPA </a:t>
            </a:r>
            <a:r>
              <a:rPr lang="fr-FR" dirty="0" err="1" smtClean="0"/>
              <a:t>error</a:t>
            </a:r>
            <a:r>
              <a:rPr lang="fr-FR" dirty="0" smtClean="0"/>
              <a:t> budget</a:t>
            </a:r>
          </a:p>
          <a:p>
            <a:pPr lvl="1"/>
            <a:r>
              <a:rPr lang="fr-FR" dirty="0" err="1" smtClean="0"/>
              <a:t>Differential</a:t>
            </a:r>
            <a:r>
              <a:rPr lang="fr-FR" dirty="0" smtClean="0"/>
              <a:t> tip-tilt </a:t>
            </a:r>
            <a:r>
              <a:rPr lang="fr-FR" dirty="0" err="1" smtClean="0"/>
              <a:t>between</a:t>
            </a:r>
            <a:r>
              <a:rPr lang="fr-FR" dirty="0" smtClean="0"/>
              <a:t> SCAO and Science</a:t>
            </a:r>
          </a:p>
          <a:p>
            <a:pPr lvl="1"/>
            <a:r>
              <a:rPr lang="fr-FR" dirty="0" err="1" smtClean="0"/>
              <a:t>Usual</a:t>
            </a:r>
            <a:r>
              <a:rPr lang="fr-FR" dirty="0" smtClean="0"/>
              <a:t> NCPA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2 </a:t>
            </a:r>
            <a:r>
              <a:rPr lang="fr-FR" dirty="0" smtClean="0"/>
              <a:t>cases to </a:t>
            </a:r>
            <a:r>
              <a:rPr lang="fr-FR" dirty="0" err="1" smtClean="0"/>
              <a:t>considere</a:t>
            </a:r>
            <a:endParaRPr lang="fr-FR" dirty="0" smtClean="0"/>
          </a:p>
          <a:p>
            <a:pPr lvl="1"/>
            <a:r>
              <a:rPr lang="fr-FR" dirty="0" smtClean="0"/>
              <a:t>SCAO 		=&gt; </a:t>
            </a:r>
            <a:r>
              <a:rPr lang="fr-FR" dirty="0" err="1" smtClean="0"/>
              <a:t>compensate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orders</a:t>
            </a:r>
            <a:r>
              <a:rPr lang="fr-FR" dirty="0" smtClean="0"/>
              <a:t> of NCPA</a:t>
            </a:r>
          </a:p>
          <a:p>
            <a:pPr lvl="1"/>
            <a:r>
              <a:rPr lang="fr-FR" dirty="0" smtClean="0"/>
              <a:t>SCAO-HCM 	=&gt; </a:t>
            </a:r>
            <a:r>
              <a:rPr lang="fr-FR" dirty="0" err="1" smtClean="0"/>
              <a:t>compensate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and </a:t>
            </a:r>
            <a:r>
              <a:rPr lang="fr-FR" dirty="0" err="1" smtClean="0"/>
              <a:t>mid</a:t>
            </a:r>
            <a:r>
              <a:rPr lang="fr-FR" dirty="0" smtClean="0"/>
              <a:t> </a:t>
            </a:r>
            <a:r>
              <a:rPr lang="fr-FR" dirty="0" err="1" smtClean="0"/>
              <a:t>orders</a:t>
            </a:r>
            <a:r>
              <a:rPr lang="fr-FR" dirty="0" smtClean="0"/>
              <a:t> of NCPA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707632" y="4128712"/>
            <a:ext cx="4241442" cy="25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V="1">
            <a:off x="4860032" y="1446731"/>
            <a:ext cx="10732" cy="283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995260" y="1909252"/>
            <a:ext cx="3558862" cy="1721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6029863" y="1724655"/>
            <a:ext cx="4293" cy="2665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485175" y="1679579"/>
            <a:ext cx="4293" cy="2665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429258" y="4518354"/>
            <a:ext cx="134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1/(2pitch</a:t>
            </a:r>
            <a:r>
              <a:rPr lang="fr-FR" baseline="-25000" dirty="0" smtClean="0"/>
              <a:t>LOL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4 </a:t>
            </a:r>
            <a:r>
              <a:rPr lang="fr-FR" dirty="0" err="1" smtClean="0"/>
              <a:t>cyc</a:t>
            </a:r>
            <a:r>
              <a:rPr lang="fr-FR" dirty="0" smtClean="0"/>
              <a:t>/</a:t>
            </a:r>
            <a:r>
              <a:rPr lang="fr-FR" dirty="0" err="1" smtClean="0"/>
              <a:t>pup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15755" y="4517789"/>
            <a:ext cx="132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1/(2pitch</a:t>
            </a:r>
            <a:r>
              <a:rPr lang="fr-FR" baseline="-25000" dirty="0" smtClean="0"/>
              <a:t>M4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37 </a:t>
            </a:r>
            <a:r>
              <a:rPr lang="fr-FR" dirty="0" err="1" smtClean="0"/>
              <a:t>cyc</a:t>
            </a:r>
            <a:r>
              <a:rPr lang="fr-FR" dirty="0" smtClean="0"/>
              <a:t>/</a:t>
            </a:r>
            <a:r>
              <a:rPr lang="fr-FR" dirty="0" err="1" smtClean="0"/>
              <a:t>pup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034969" y="2961640"/>
            <a:ext cx="79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orders</a:t>
            </a:r>
            <a:endParaRPr lang="fr-FR" dirty="0" smtClean="0"/>
          </a:p>
          <a:p>
            <a:r>
              <a:rPr lang="fr-FR" b="1" dirty="0" smtClean="0"/>
              <a:t>LO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429108" y="3246268"/>
            <a:ext cx="79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Mid</a:t>
            </a:r>
            <a:r>
              <a:rPr lang="fr-FR" dirty="0" smtClean="0"/>
              <a:t> </a:t>
            </a:r>
            <a:r>
              <a:rPr lang="fr-FR" dirty="0" err="1" smtClean="0"/>
              <a:t>orders</a:t>
            </a:r>
            <a:endParaRPr lang="fr-FR" dirty="0" smtClean="0"/>
          </a:p>
          <a:p>
            <a:r>
              <a:rPr lang="fr-FR" b="1" dirty="0" smtClean="0"/>
              <a:t>MO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710555" y="3507108"/>
            <a:ext cx="79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High </a:t>
            </a:r>
            <a:r>
              <a:rPr lang="fr-FR" dirty="0" err="1" smtClean="0"/>
              <a:t>orders</a:t>
            </a:r>
            <a:endParaRPr lang="fr-FR" dirty="0" smtClean="0"/>
          </a:p>
          <a:p>
            <a:r>
              <a:rPr lang="fr-FR" b="1" dirty="0" smtClean="0"/>
              <a:t>HO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5778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768755" y="970502"/>
            <a:ext cx="0" cy="4240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endCxn id="14" idx="3"/>
          </p:cNvCxnSpPr>
          <p:nvPr/>
        </p:nvCxnSpPr>
        <p:spPr>
          <a:xfrm flipH="1">
            <a:off x="991779" y="2873756"/>
            <a:ext cx="2776977" cy="11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44397" y="2735254"/>
            <a:ext cx="547382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SPYR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32859" y="1798957"/>
            <a:ext cx="46086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SBS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40006" y="2735254"/>
            <a:ext cx="627077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LODM</a:t>
            </a:r>
          </a:p>
        </p:txBody>
      </p:sp>
      <p:cxnSp>
        <p:nvCxnSpPr>
          <p:cNvPr id="17" name="Connecteur droit 16"/>
          <p:cNvCxnSpPr>
            <a:endCxn id="15" idx="2"/>
          </p:cNvCxnSpPr>
          <p:nvPr/>
        </p:nvCxnSpPr>
        <p:spPr>
          <a:xfrm flipV="1">
            <a:off x="3057788" y="2099039"/>
            <a:ext cx="5506" cy="7747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576333" y="5211136"/>
            <a:ext cx="460869" cy="30008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IFS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231697" y="2735254"/>
            <a:ext cx="90544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SPYR</a:t>
            </a:r>
            <a:r>
              <a:rPr lang="fr-FR" sz="1350" dirty="0"/>
              <a:t>}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93728" y="4666859"/>
            <a:ext cx="106477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SCIENCE</a:t>
            </a:r>
            <a:r>
              <a:rPr lang="fr-FR" sz="1350" dirty="0"/>
              <a:t>}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549318" y="1215879"/>
            <a:ext cx="2574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NCPA </a:t>
            </a:r>
            <a:r>
              <a:rPr lang="fr-FR" sz="1350" dirty="0" err="1"/>
              <a:t>scheme</a:t>
            </a:r>
            <a:r>
              <a:rPr lang="fr-FR" sz="1350" dirty="0"/>
              <a:t> – SCAO </a:t>
            </a:r>
            <a:r>
              <a:rPr lang="fr-FR" sz="1350" dirty="0" err="1"/>
              <a:t>alone</a:t>
            </a:r>
            <a:r>
              <a:rPr lang="fr-FR" sz="1350" dirty="0"/>
              <a:t> mode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572807" y="1164540"/>
            <a:ext cx="46086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M</a:t>
            </a:r>
            <a:r>
              <a:rPr lang="fr-FR" sz="1350" baseline="-25000" dirty="0"/>
              <a:t>4</a:t>
            </a:r>
          </a:p>
        </p:txBody>
      </p:sp>
      <p:cxnSp>
        <p:nvCxnSpPr>
          <p:cNvPr id="42" name="Connecteur en angle 41"/>
          <p:cNvCxnSpPr>
            <a:stCxn id="26" idx="3"/>
            <a:endCxn id="15" idx="3"/>
          </p:cNvCxnSpPr>
          <p:nvPr/>
        </p:nvCxnSpPr>
        <p:spPr>
          <a:xfrm flipH="1" flipV="1">
            <a:off x="3293728" y="1948998"/>
            <a:ext cx="743474" cy="3412179"/>
          </a:xfrm>
          <a:prstGeom prst="bentConnector3">
            <a:avLst>
              <a:gd name="adj1" fmla="val -30748"/>
            </a:avLst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>
            <a:stCxn id="15" idx="1"/>
            <a:endCxn id="16" idx="0"/>
          </p:cNvCxnSpPr>
          <p:nvPr/>
        </p:nvCxnSpPr>
        <p:spPr>
          <a:xfrm rot="10800000" flipV="1">
            <a:off x="2653545" y="1948998"/>
            <a:ext cx="179314" cy="786256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ngle 46"/>
          <p:cNvCxnSpPr>
            <a:stCxn id="14" idx="0"/>
            <a:endCxn id="40" idx="1"/>
          </p:cNvCxnSpPr>
          <p:nvPr/>
        </p:nvCxnSpPr>
        <p:spPr>
          <a:xfrm rot="5400000" flipH="1" flipV="1">
            <a:off x="1435111" y="597559"/>
            <a:ext cx="1420673" cy="2854719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716602" y="1333449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(1)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071537" y="1937457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(3)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2340007" y="1890538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(2)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595677" y="1774736"/>
            <a:ext cx="326244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(1) – </a:t>
            </a:r>
            <a:r>
              <a:rPr lang="fr-FR" sz="1350" b="1" dirty="0" err="1"/>
              <a:t>Closed</a:t>
            </a:r>
            <a:r>
              <a:rPr lang="fr-FR" sz="1350" b="1" dirty="0"/>
              <a:t> </a:t>
            </a:r>
            <a:r>
              <a:rPr lang="fr-FR" sz="1350" b="1" dirty="0" err="1"/>
              <a:t>loop</a:t>
            </a:r>
            <a:r>
              <a:rPr lang="fr-FR" sz="1350" b="1" dirty="0"/>
              <a:t> </a:t>
            </a:r>
            <a:r>
              <a:rPr lang="fr-FR" sz="1350" b="1" dirty="0" err="1"/>
              <a:t>pyramid</a:t>
            </a:r>
            <a:r>
              <a:rPr lang="fr-FR" sz="1350" b="1" dirty="0"/>
              <a:t> / M</a:t>
            </a:r>
            <a:r>
              <a:rPr lang="fr-FR" sz="1350" b="1" baseline="-25000" dirty="0"/>
              <a:t>4</a:t>
            </a:r>
          </a:p>
          <a:p>
            <a:endParaRPr lang="fr-FR" sz="1350" dirty="0"/>
          </a:p>
          <a:p>
            <a:r>
              <a:rPr lang="fr-FR" sz="1350" dirty="0"/>
              <a:t>NCPA</a:t>
            </a:r>
            <a:r>
              <a:rPr lang="fr-FR" sz="1350" baseline="-25000" dirty="0"/>
              <a:t>SPYR </a:t>
            </a:r>
            <a:r>
              <a:rPr lang="fr-FR" sz="1350" dirty="0" err="1"/>
              <a:t>seen</a:t>
            </a:r>
            <a:r>
              <a:rPr lang="fr-FR" sz="1350" dirty="0"/>
              <a:t> by PYR</a:t>
            </a:r>
          </a:p>
          <a:p>
            <a:r>
              <a:rPr lang="fr-FR" sz="1350" dirty="0"/>
              <a:t>NCPA</a:t>
            </a:r>
            <a:r>
              <a:rPr lang="fr-FR" sz="1350" baseline="-25000" dirty="0"/>
              <a:t>SPYR </a:t>
            </a:r>
            <a:r>
              <a:rPr lang="fr-FR" sz="1350" dirty="0" err="1"/>
              <a:t>introduced</a:t>
            </a:r>
            <a:r>
              <a:rPr lang="fr-FR" sz="1350" dirty="0"/>
              <a:t> on M4</a:t>
            </a:r>
          </a:p>
          <a:p>
            <a:endParaRPr lang="fr-FR" sz="1350" dirty="0"/>
          </a:p>
          <a:p>
            <a:r>
              <a:rPr lang="fr-FR" sz="1350" b="1" dirty="0"/>
              <a:t>(2) – Compensation of </a:t>
            </a:r>
            <a:r>
              <a:rPr lang="fr-FR" sz="1350" b="1" dirty="0" err="1"/>
              <a:t>low</a:t>
            </a:r>
            <a:r>
              <a:rPr lang="fr-FR" sz="1350" b="1" dirty="0"/>
              <a:t> </a:t>
            </a:r>
            <a:r>
              <a:rPr lang="fr-FR" sz="1350" b="1" dirty="0" err="1"/>
              <a:t>orders</a:t>
            </a:r>
            <a:r>
              <a:rPr lang="fr-FR" sz="1350" b="1" dirty="0"/>
              <a:t> by </a:t>
            </a:r>
            <a:r>
              <a:rPr lang="fr-FR" sz="1350" b="1" dirty="0" err="1"/>
              <a:t>closed</a:t>
            </a:r>
            <a:r>
              <a:rPr lang="fr-FR" sz="1350" b="1" dirty="0"/>
              <a:t> LOL</a:t>
            </a:r>
          </a:p>
          <a:p>
            <a:endParaRPr lang="fr-FR" sz="1350" b="1" dirty="0"/>
          </a:p>
          <a:p>
            <a:r>
              <a:rPr lang="fr-FR" sz="1350" b="1" dirty="0"/>
              <a:t>(3) – NCPA </a:t>
            </a:r>
            <a:r>
              <a:rPr lang="fr-FR" sz="1350" b="1" dirty="0" err="1"/>
              <a:t>measurement</a:t>
            </a:r>
            <a:r>
              <a:rPr lang="fr-FR" sz="1350" b="1" dirty="0"/>
              <a:t> </a:t>
            </a:r>
            <a:r>
              <a:rPr lang="fr-FR" sz="1350" b="1" dirty="0" err="1"/>
              <a:t>from</a:t>
            </a:r>
            <a:r>
              <a:rPr lang="fr-FR" sz="1350" b="1" dirty="0"/>
              <a:t> IFS</a:t>
            </a:r>
          </a:p>
          <a:p>
            <a:endParaRPr lang="fr-FR" sz="1350" dirty="0"/>
          </a:p>
          <a:p>
            <a:r>
              <a:rPr lang="fr-FR" sz="1350" dirty="0"/>
              <a:t>NCPA</a:t>
            </a:r>
            <a:r>
              <a:rPr lang="fr-FR" sz="1350" baseline="-25000" dirty="0"/>
              <a:t>SCIENCE </a:t>
            </a:r>
            <a:r>
              <a:rPr lang="fr-FR" sz="1350" dirty="0" err="1"/>
              <a:t>measured</a:t>
            </a:r>
            <a:r>
              <a:rPr lang="fr-FR" sz="1350" dirty="0"/>
              <a:t> on IFS</a:t>
            </a:r>
          </a:p>
          <a:p>
            <a:r>
              <a:rPr lang="fr-FR" sz="1350" dirty="0"/>
              <a:t>NCPA</a:t>
            </a:r>
            <a:r>
              <a:rPr lang="fr-FR" sz="1350" baseline="-25000" dirty="0"/>
              <a:t>SCIENCE</a:t>
            </a:r>
            <a:r>
              <a:rPr lang="fr-FR" sz="1350" dirty="0"/>
              <a:t> (</a:t>
            </a:r>
            <a:r>
              <a:rPr lang="fr-FR" sz="1350" dirty="0" err="1"/>
              <a:t>low</a:t>
            </a:r>
            <a:r>
              <a:rPr lang="fr-FR" sz="1350" dirty="0"/>
              <a:t> </a:t>
            </a:r>
            <a:r>
              <a:rPr lang="fr-FR" sz="1350" dirty="0" err="1"/>
              <a:t>orders</a:t>
            </a:r>
            <a:r>
              <a:rPr lang="fr-FR" sz="1350" dirty="0"/>
              <a:t> </a:t>
            </a:r>
            <a:r>
              <a:rPr lang="fr-FR" sz="1350" dirty="0" err="1"/>
              <a:t>only</a:t>
            </a:r>
            <a:r>
              <a:rPr lang="fr-FR" sz="1350" dirty="0"/>
              <a:t>) </a:t>
            </a:r>
            <a:r>
              <a:rPr lang="fr-FR" sz="1350" dirty="0" err="1"/>
              <a:t>projected</a:t>
            </a:r>
            <a:r>
              <a:rPr lang="fr-FR" sz="1350" dirty="0"/>
              <a:t> onto SBS </a:t>
            </a:r>
            <a:r>
              <a:rPr lang="fr-FR" sz="1350" dirty="0" err="1"/>
              <a:t>reference</a:t>
            </a:r>
            <a:r>
              <a:rPr lang="fr-FR" sz="1350" dirty="0"/>
              <a:t> </a:t>
            </a:r>
            <a:r>
              <a:rPr lang="fr-FR" sz="1350" dirty="0" err="1"/>
              <a:t>slopes</a:t>
            </a:r>
            <a:endParaRPr lang="fr-FR" sz="1350" dirty="0"/>
          </a:p>
          <a:p>
            <a:endParaRPr lang="fr-FR" sz="1350" dirty="0"/>
          </a:p>
        </p:txBody>
      </p:sp>
      <p:sp>
        <p:nvSpPr>
          <p:cNvPr id="54" name="ZoneTexte 53"/>
          <p:cNvSpPr txBox="1"/>
          <p:nvPr/>
        </p:nvSpPr>
        <p:spPr>
          <a:xfrm>
            <a:off x="2734420" y="2221315"/>
            <a:ext cx="84356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SBS</a:t>
            </a:r>
            <a:r>
              <a:rPr lang="fr-FR" sz="135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1255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Capture d’écran 2015-10-20 à 17.03.0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14" y="1433252"/>
            <a:ext cx="4102894" cy="3157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410" y="764704"/>
            <a:ext cx="874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b="1" u="sng" dirty="0"/>
              <a:t>Workhorse instrument</a:t>
            </a:r>
            <a:r>
              <a:rPr lang="en-US" b="1" dirty="0"/>
              <a:t> - </a:t>
            </a:r>
            <a:r>
              <a:rPr lang="en-US" dirty="0"/>
              <a:t>visible and near-infrared spectroscopy (0.45–2.45 µm)</a:t>
            </a:r>
          </a:p>
          <a:p>
            <a:pPr>
              <a:buSzPct val="150000"/>
            </a:pPr>
            <a:r>
              <a:rPr lang="en-US" b="1" u="sng" dirty="0"/>
              <a:t>Integral Field Spectrograph </a:t>
            </a:r>
            <a:r>
              <a:rPr lang="en-US" dirty="0"/>
              <a:t>– providing ~ 30 000 spectra per exposure</a:t>
            </a:r>
          </a:p>
        </p:txBody>
      </p:sp>
      <p:pic>
        <p:nvPicPr>
          <p:cNvPr id="14" name="Image 13" descr="Capture d’écran 2015-10-04 à 13.49.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6971" y="1433252"/>
            <a:ext cx="1417958" cy="1477421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2278622" y="2245639"/>
            <a:ext cx="1245522" cy="8547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364088" y="3670878"/>
            <a:ext cx="79208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data-cube-illustr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682208"/>
            <a:ext cx="1917015" cy="20490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46862" y="2782878"/>
            <a:ext cx="14386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3D data cube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" y="176590"/>
            <a:ext cx="1829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Arial"/>
                <a:cs typeface="Arial"/>
              </a:rPr>
              <a:t>HARMONI Overview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1885950" y="315089"/>
            <a:ext cx="7255288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13">
            <a:extLst>
              <a:ext uri="{FF2B5EF4-FFF2-40B4-BE49-F238E27FC236}">
                <a16:creationId xmlns="" xmlns:a16="http://schemas.microsoft.com/office/drawing/2014/main" id="{603ECAD9-B9BC-4B46-9949-17C42CC43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876" y="5411277"/>
            <a:ext cx="1067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/>
              <a:t>Today</a:t>
            </a:r>
          </a:p>
        </p:txBody>
      </p:sp>
      <p:sp>
        <p:nvSpPr>
          <p:cNvPr id="33" name="ZoneTexte 14">
            <a:extLst>
              <a:ext uri="{FF2B5EF4-FFF2-40B4-BE49-F238E27FC236}">
                <a16:creationId xmlns="" xmlns:a16="http://schemas.microsoft.com/office/drawing/2014/main" id="{A1DDFD18-B55B-6043-B494-F31AA8AE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664" y="5379717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/>
              <a:t>2025</a:t>
            </a:r>
          </a:p>
        </p:txBody>
      </p:sp>
      <p:sp>
        <p:nvSpPr>
          <p:cNvPr id="34" name="Flèche vers la droite 20">
            <a:extLst>
              <a:ext uri="{FF2B5EF4-FFF2-40B4-BE49-F238E27FC236}">
                <a16:creationId xmlns="" xmlns:a16="http://schemas.microsoft.com/office/drawing/2014/main" id="{AE861903-B27A-9749-AFFD-4736E1FB2B5D}"/>
              </a:ext>
            </a:extLst>
          </p:cNvPr>
          <p:cNvSpPr/>
          <p:nvPr/>
        </p:nvSpPr>
        <p:spPr>
          <a:xfrm>
            <a:off x="2594929" y="5657340"/>
            <a:ext cx="4896820" cy="396875"/>
          </a:xfrm>
          <a:prstGeom prst="rightArrow">
            <a:avLst>
              <a:gd name="adj1" fmla="val 31818"/>
              <a:gd name="adj2" fmla="val 71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100A96F4-3407-0A46-B094-680CB1C1DDFB}"/>
              </a:ext>
            </a:extLst>
          </p:cNvPr>
          <p:cNvSpPr/>
          <p:nvPr/>
        </p:nvSpPr>
        <p:spPr>
          <a:xfrm>
            <a:off x="323528" y="4930160"/>
            <a:ext cx="947904" cy="46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èche vers la droite 22">
            <a:extLst>
              <a:ext uri="{FF2B5EF4-FFF2-40B4-BE49-F238E27FC236}">
                <a16:creationId xmlns="" xmlns:a16="http://schemas.microsoft.com/office/drawing/2014/main" id="{962CCFCE-69B0-AC47-BDA8-72C407A8AA55}"/>
              </a:ext>
            </a:extLst>
          </p:cNvPr>
          <p:cNvSpPr/>
          <p:nvPr/>
        </p:nvSpPr>
        <p:spPr>
          <a:xfrm>
            <a:off x="323528" y="4590952"/>
            <a:ext cx="8682450" cy="11281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54969B52-5A93-874B-90F4-F7F0426E410D}"/>
              </a:ext>
            </a:extLst>
          </p:cNvPr>
          <p:cNvSpPr/>
          <p:nvPr/>
        </p:nvSpPr>
        <p:spPr>
          <a:xfrm>
            <a:off x="323528" y="4930160"/>
            <a:ext cx="947904" cy="46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ZoneTexte 37">
            <a:extLst>
              <a:ext uri="{FF2B5EF4-FFF2-40B4-BE49-F238E27FC236}">
                <a16:creationId xmlns="" xmlns:a16="http://schemas.microsoft.com/office/drawing/2014/main" id="{6ED4737B-8DFD-6340-92F0-0F0E8502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27" y="4936312"/>
            <a:ext cx="71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fr-FR" b="1" dirty="0"/>
              <a:t>PDR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="" xmlns:a16="http://schemas.microsoft.com/office/drawing/2014/main" id="{A3D44F07-5E6A-8841-8FF6-5FC897C3C9FC}"/>
              </a:ext>
            </a:extLst>
          </p:cNvPr>
          <p:cNvSpPr txBox="1"/>
          <p:nvPr/>
        </p:nvSpPr>
        <p:spPr>
          <a:xfrm>
            <a:off x="726919" y="4534359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 2017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3A046E7-8EB8-6345-AD90-6CE82D14CB6F}"/>
              </a:ext>
            </a:extLst>
          </p:cNvPr>
          <p:cNvSpPr/>
          <p:nvPr/>
        </p:nvSpPr>
        <p:spPr>
          <a:xfrm>
            <a:off x="1279837" y="4932855"/>
            <a:ext cx="2399380" cy="4654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CD8BA033-C544-1444-B33C-78904567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100" y="4936608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fr-FR" b="1" dirty="0"/>
              <a:t>FDR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C24DD519-DF93-0344-A995-FABAE8ADEFA8}"/>
              </a:ext>
            </a:extLst>
          </p:cNvPr>
          <p:cNvSpPr txBox="1"/>
          <p:nvPr/>
        </p:nvSpPr>
        <p:spPr>
          <a:xfrm>
            <a:off x="3258935" y="4528609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Feb 2020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C62BC98-38C5-0941-A082-561FDE2786A2}"/>
              </a:ext>
            </a:extLst>
          </p:cNvPr>
          <p:cNvSpPr/>
          <p:nvPr/>
        </p:nvSpPr>
        <p:spPr>
          <a:xfrm>
            <a:off x="3687622" y="4930480"/>
            <a:ext cx="2808447" cy="468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5F1D26EF-03B8-7D40-B6C7-6A8103125274}"/>
              </a:ext>
            </a:extLst>
          </p:cNvPr>
          <p:cNvSpPr txBox="1"/>
          <p:nvPr/>
        </p:nvSpPr>
        <p:spPr>
          <a:xfrm>
            <a:off x="4725351" y="495801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MAIT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D48AE633-6C6E-604E-9C4A-9FAF3A17F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4382875"/>
            <a:ext cx="1913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fr-FR" b="1" dirty="0"/>
              <a:t>ELT 1</a:t>
            </a:r>
            <a:r>
              <a:rPr lang="en-US" altLang="fr-FR" b="1" baseline="30000" dirty="0"/>
              <a:t>st</a:t>
            </a:r>
            <a:r>
              <a:rPr lang="en-US" altLang="fr-FR" b="1" dirty="0"/>
              <a:t> light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D6C2D343-8DA2-CF45-A7F6-33C579477EEA}"/>
              </a:ext>
            </a:extLst>
          </p:cNvPr>
          <p:cNvSpPr txBox="1"/>
          <p:nvPr/>
        </p:nvSpPr>
        <p:spPr>
          <a:xfrm>
            <a:off x="6571537" y="4981742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Install/Commissioning</a:t>
            </a:r>
          </a:p>
        </p:txBody>
      </p:sp>
    </p:spTree>
    <p:extLst>
      <p:ext uri="{BB962C8B-B14F-4D97-AF65-F5344CB8AC3E}">
        <p14:creationId xmlns:p14="http://schemas.microsoft.com/office/powerpoint/2010/main" val="40720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768755" y="970502"/>
            <a:ext cx="0" cy="4240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endCxn id="14" idx="3"/>
          </p:cNvCxnSpPr>
          <p:nvPr/>
        </p:nvCxnSpPr>
        <p:spPr>
          <a:xfrm flipH="1">
            <a:off x="991779" y="2868893"/>
            <a:ext cx="2776977" cy="164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768755" y="3429000"/>
            <a:ext cx="16106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44397" y="2735254"/>
            <a:ext cx="547382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SPYR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32859" y="1798957"/>
            <a:ext cx="46086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SBS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40006" y="2735254"/>
            <a:ext cx="627077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LODM</a:t>
            </a:r>
          </a:p>
        </p:txBody>
      </p:sp>
      <p:cxnSp>
        <p:nvCxnSpPr>
          <p:cNvPr id="17" name="Connecteur droit 16"/>
          <p:cNvCxnSpPr>
            <a:endCxn id="15" idx="2"/>
          </p:cNvCxnSpPr>
          <p:nvPr/>
        </p:nvCxnSpPr>
        <p:spPr>
          <a:xfrm flipV="1">
            <a:off x="3057788" y="2099039"/>
            <a:ext cx="5506" cy="7747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576333" y="5211136"/>
            <a:ext cx="46086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IFS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379440" y="3290500"/>
            <a:ext cx="66391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ZELDA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504052" y="4118543"/>
            <a:ext cx="529624" cy="30008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FPM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231697" y="2735254"/>
            <a:ext cx="90544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SPYR</a:t>
            </a:r>
            <a:r>
              <a:rPr lang="fr-FR" sz="1350" dirty="0"/>
              <a:t>}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084230" y="4627644"/>
            <a:ext cx="144507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SCIENCE_DOWN</a:t>
            </a:r>
            <a:r>
              <a:rPr lang="fr-FR" sz="1350" dirty="0"/>
              <a:t>}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156202" y="3650379"/>
            <a:ext cx="125553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SCIENCE_UP</a:t>
            </a:r>
            <a:r>
              <a:rPr lang="fr-FR" sz="1350" dirty="0"/>
              <a:t>}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992112" y="3273278"/>
            <a:ext cx="97013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ZELDA</a:t>
            </a:r>
            <a:r>
              <a:rPr lang="fr-FR" sz="1350" dirty="0"/>
              <a:t>}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549318" y="1215879"/>
            <a:ext cx="26546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NCPA </a:t>
            </a:r>
            <a:r>
              <a:rPr lang="fr-FR" sz="1350" dirty="0" err="1"/>
              <a:t>scheme</a:t>
            </a:r>
            <a:r>
              <a:rPr lang="fr-FR" sz="1350" dirty="0"/>
              <a:t> – SCAO + HCM mode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72807" y="1164540"/>
            <a:ext cx="46086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M</a:t>
            </a:r>
            <a:r>
              <a:rPr lang="fr-FR" sz="1350" baseline="-25000" dirty="0"/>
              <a:t>4</a:t>
            </a:r>
          </a:p>
        </p:txBody>
      </p:sp>
      <p:cxnSp>
        <p:nvCxnSpPr>
          <p:cNvPr id="23" name="Connecteur en angle 22"/>
          <p:cNvCxnSpPr>
            <a:stCxn id="27" idx="0"/>
          </p:cNvCxnSpPr>
          <p:nvPr/>
        </p:nvCxnSpPr>
        <p:spPr>
          <a:xfrm rot="16200000" flipV="1">
            <a:off x="3826044" y="1405146"/>
            <a:ext cx="1353042" cy="2417666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14" idx="0"/>
            <a:endCxn id="22" idx="1"/>
          </p:cNvCxnSpPr>
          <p:nvPr/>
        </p:nvCxnSpPr>
        <p:spPr>
          <a:xfrm rot="5400000" flipH="1" flipV="1">
            <a:off x="1435111" y="597559"/>
            <a:ext cx="1420673" cy="2854719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16602" y="1333449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(1)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375908" y="1976191"/>
            <a:ext cx="13116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(2 </a:t>
            </a:r>
            <a:r>
              <a:rPr lang="fr-FR" sz="1350" b="1" dirty="0" err="1"/>
              <a:t>Low</a:t>
            </a:r>
            <a:r>
              <a:rPr lang="fr-FR" sz="1350" b="1" dirty="0"/>
              <a:t> </a:t>
            </a:r>
            <a:r>
              <a:rPr lang="fr-FR" sz="1350" b="1" dirty="0" err="1"/>
              <a:t>orders</a:t>
            </a:r>
            <a:r>
              <a:rPr lang="fr-FR" sz="1350" b="1" dirty="0"/>
              <a:t>)</a:t>
            </a:r>
          </a:p>
        </p:txBody>
      </p:sp>
      <p:cxnSp>
        <p:nvCxnSpPr>
          <p:cNvPr id="35" name="Connecteur en angle 34"/>
          <p:cNvCxnSpPr>
            <a:stCxn id="27" idx="0"/>
            <a:endCxn id="14" idx="2"/>
          </p:cNvCxnSpPr>
          <p:nvPr/>
        </p:nvCxnSpPr>
        <p:spPr>
          <a:xfrm rot="16200000" flipV="1">
            <a:off x="3087161" y="666263"/>
            <a:ext cx="255164" cy="4993310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369770" y="2927030"/>
            <a:ext cx="13116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(2 </a:t>
            </a:r>
            <a:r>
              <a:rPr lang="fr-FR" sz="1350" b="1" dirty="0" err="1"/>
              <a:t>Mid</a:t>
            </a:r>
            <a:r>
              <a:rPr lang="fr-FR" sz="1350" b="1" dirty="0"/>
              <a:t> </a:t>
            </a:r>
            <a:r>
              <a:rPr lang="fr-FR" sz="1350" b="1" dirty="0" err="1"/>
              <a:t>orders</a:t>
            </a:r>
            <a:r>
              <a:rPr lang="fr-FR" sz="1350" b="1" dirty="0"/>
              <a:t>)</a:t>
            </a:r>
          </a:p>
        </p:txBody>
      </p:sp>
      <p:cxnSp>
        <p:nvCxnSpPr>
          <p:cNvPr id="37" name="Connecteur en angle 36"/>
          <p:cNvCxnSpPr>
            <a:stCxn id="26" idx="3"/>
            <a:endCxn id="27" idx="2"/>
          </p:cNvCxnSpPr>
          <p:nvPr/>
        </p:nvCxnSpPr>
        <p:spPr>
          <a:xfrm flipV="1">
            <a:off x="4037202" y="3590582"/>
            <a:ext cx="1674196" cy="1770595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5986593" y="2075957"/>
            <a:ext cx="304600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(1) – </a:t>
            </a:r>
            <a:r>
              <a:rPr lang="fr-FR" sz="1350" b="1" dirty="0" err="1"/>
              <a:t>Closed</a:t>
            </a:r>
            <a:r>
              <a:rPr lang="fr-FR" sz="1350" b="1" dirty="0"/>
              <a:t> </a:t>
            </a:r>
            <a:r>
              <a:rPr lang="fr-FR" sz="1350" b="1" dirty="0" err="1"/>
              <a:t>loop</a:t>
            </a:r>
            <a:r>
              <a:rPr lang="fr-FR" sz="1350" b="1" dirty="0"/>
              <a:t> </a:t>
            </a:r>
            <a:r>
              <a:rPr lang="fr-FR" sz="1350" b="1" dirty="0" err="1"/>
              <a:t>pyramid</a:t>
            </a:r>
            <a:r>
              <a:rPr lang="fr-FR" sz="1350" b="1" dirty="0"/>
              <a:t> / M</a:t>
            </a:r>
            <a:r>
              <a:rPr lang="fr-FR" sz="1350" b="1" baseline="-25000" dirty="0"/>
              <a:t>4</a:t>
            </a:r>
          </a:p>
          <a:p>
            <a:endParaRPr lang="fr-FR" sz="1350" dirty="0"/>
          </a:p>
          <a:p>
            <a:r>
              <a:rPr lang="fr-FR" sz="1350" dirty="0"/>
              <a:t>NCPA</a:t>
            </a:r>
            <a:r>
              <a:rPr lang="fr-FR" sz="1350" baseline="-25000" dirty="0"/>
              <a:t>SPYR </a:t>
            </a:r>
            <a:r>
              <a:rPr lang="fr-FR" sz="1350" dirty="0" err="1"/>
              <a:t>seen</a:t>
            </a:r>
            <a:r>
              <a:rPr lang="fr-FR" sz="1350" dirty="0"/>
              <a:t> by PYR</a:t>
            </a:r>
          </a:p>
          <a:p>
            <a:r>
              <a:rPr lang="fr-FR" sz="1350" dirty="0"/>
              <a:t>NCPA</a:t>
            </a:r>
            <a:r>
              <a:rPr lang="fr-FR" sz="1350" baseline="-25000" dirty="0"/>
              <a:t>SPYR </a:t>
            </a:r>
            <a:r>
              <a:rPr lang="fr-FR" sz="1350" dirty="0" err="1"/>
              <a:t>introduced</a:t>
            </a:r>
            <a:r>
              <a:rPr lang="fr-FR" sz="1350" dirty="0"/>
              <a:t> on M4</a:t>
            </a:r>
          </a:p>
          <a:p>
            <a:endParaRPr lang="fr-FR" sz="1350" dirty="0"/>
          </a:p>
          <a:p>
            <a:r>
              <a:rPr lang="fr-FR" sz="1350" b="1" dirty="0"/>
              <a:t>(2) – NCPA </a:t>
            </a:r>
            <a:r>
              <a:rPr lang="fr-FR" sz="1350" b="1" dirty="0" err="1"/>
              <a:t>measurement</a:t>
            </a:r>
            <a:r>
              <a:rPr lang="fr-FR" sz="1350" b="1" dirty="0"/>
              <a:t> </a:t>
            </a:r>
            <a:r>
              <a:rPr lang="fr-FR" sz="1350" b="1" dirty="0" err="1"/>
              <a:t>from</a:t>
            </a:r>
            <a:r>
              <a:rPr lang="fr-FR" sz="1350" b="1" dirty="0"/>
              <a:t> ZELDA</a:t>
            </a:r>
          </a:p>
          <a:p>
            <a:endParaRPr lang="fr-FR" sz="1350" dirty="0"/>
          </a:p>
          <a:p>
            <a:r>
              <a:rPr lang="fr-FR" sz="1350" dirty="0"/>
              <a:t>NCPA</a:t>
            </a:r>
            <a:r>
              <a:rPr lang="fr-FR" sz="1350" baseline="-25000" dirty="0"/>
              <a:t>ZELDA </a:t>
            </a:r>
            <a:r>
              <a:rPr lang="fr-FR" sz="1350" dirty="0" err="1"/>
              <a:t>measured</a:t>
            </a:r>
            <a:r>
              <a:rPr lang="fr-FR" sz="1350" dirty="0"/>
              <a:t> on ZELDA</a:t>
            </a:r>
          </a:p>
          <a:p>
            <a:r>
              <a:rPr lang="fr-FR" sz="1350" dirty="0"/>
              <a:t>NCPA</a:t>
            </a:r>
            <a:r>
              <a:rPr lang="fr-FR" sz="1350" baseline="-25000" dirty="0"/>
              <a:t>ZELDA</a:t>
            </a:r>
            <a:r>
              <a:rPr lang="fr-FR" sz="1350" dirty="0"/>
              <a:t> (</a:t>
            </a:r>
            <a:r>
              <a:rPr lang="fr-FR" sz="1350" dirty="0" err="1"/>
              <a:t>low</a:t>
            </a:r>
            <a:r>
              <a:rPr lang="fr-FR" sz="1350" dirty="0"/>
              <a:t> </a:t>
            </a:r>
            <a:r>
              <a:rPr lang="fr-FR" sz="1350" dirty="0" err="1"/>
              <a:t>orders</a:t>
            </a:r>
            <a:r>
              <a:rPr lang="fr-FR" sz="1350" dirty="0"/>
              <a:t>) </a:t>
            </a:r>
            <a:r>
              <a:rPr lang="fr-FR" sz="1350" dirty="0" err="1"/>
              <a:t>projected</a:t>
            </a:r>
            <a:r>
              <a:rPr lang="fr-FR" sz="1350" dirty="0"/>
              <a:t> onto SBS </a:t>
            </a:r>
            <a:r>
              <a:rPr lang="fr-FR" sz="1350" dirty="0" err="1"/>
              <a:t>reference</a:t>
            </a:r>
            <a:r>
              <a:rPr lang="fr-FR" sz="1350" dirty="0"/>
              <a:t> </a:t>
            </a:r>
            <a:r>
              <a:rPr lang="fr-FR" sz="1350" dirty="0" err="1"/>
              <a:t>slopes</a:t>
            </a:r>
            <a:endParaRPr lang="fr-FR" sz="1350" dirty="0"/>
          </a:p>
          <a:p>
            <a:r>
              <a:rPr lang="fr-FR" sz="1350" dirty="0"/>
              <a:t>NCPA</a:t>
            </a:r>
            <a:r>
              <a:rPr lang="fr-FR" sz="1350" baseline="-25000" dirty="0"/>
              <a:t>ZELDA</a:t>
            </a:r>
            <a:r>
              <a:rPr lang="fr-FR" sz="1350" dirty="0"/>
              <a:t> (high </a:t>
            </a:r>
            <a:r>
              <a:rPr lang="fr-FR" sz="1350" dirty="0" err="1"/>
              <a:t>orders</a:t>
            </a:r>
            <a:r>
              <a:rPr lang="fr-FR" sz="1350" dirty="0"/>
              <a:t>) </a:t>
            </a:r>
            <a:r>
              <a:rPr lang="fr-FR" sz="1350" dirty="0" err="1"/>
              <a:t>projected</a:t>
            </a:r>
            <a:r>
              <a:rPr lang="fr-FR" sz="1350" dirty="0"/>
              <a:t> onto SPYR </a:t>
            </a:r>
            <a:r>
              <a:rPr lang="fr-FR" sz="1350" dirty="0" err="1"/>
              <a:t>reference</a:t>
            </a:r>
            <a:r>
              <a:rPr lang="fr-FR" sz="1350" dirty="0"/>
              <a:t> </a:t>
            </a:r>
            <a:r>
              <a:rPr lang="fr-FR" sz="1350" dirty="0" err="1"/>
              <a:t>slopes</a:t>
            </a:r>
            <a:endParaRPr lang="fr-FR" sz="1350" dirty="0"/>
          </a:p>
          <a:p>
            <a:endParaRPr lang="fr-FR" sz="1350" dirty="0"/>
          </a:p>
          <a:p>
            <a:r>
              <a:rPr lang="fr-FR" sz="1350" b="1" dirty="0"/>
              <a:t>(3) – Compensation of </a:t>
            </a:r>
            <a:r>
              <a:rPr lang="fr-FR" sz="1350" b="1" dirty="0" err="1"/>
              <a:t>low</a:t>
            </a:r>
            <a:r>
              <a:rPr lang="fr-FR" sz="1350" b="1" dirty="0"/>
              <a:t> </a:t>
            </a:r>
            <a:r>
              <a:rPr lang="fr-FR" sz="1350" b="1" dirty="0" err="1"/>
              <a:t>orders</a:t>
            </a:r>
            <a:r>
              <a:rPr lang="fr-FR" sz="1350" b="1" dirty="0"/>
              <a:t> by </a:t>
            </a:r>
            <a:r>
              <a:rPr lang="fr-FR" sz="1350" b="1" dirty="0" err="1"/>
              <a:t>closed</a:t>
            </a:r>
            <a:r>
              <a:rPr lang="fr-FR" sz="1350" b="1" dirty="0"/>
              <a:t> LOL</a:t>
            </a:r>
          </a:p>
          <a:p>
            <a:endParaRPr lang="fr-FR" sz="1350" dirty="0"/>
          </a:p>
          <a:p>
            <a:r>
              <a:rPr lang="fr-FR" sz="1350" b="1" dirty="0"/>
              <a:t>(4) – Compensation of Science NCPA</a:t>
            </a:r>
          </a:p>
          <a:p>
            <a:endParaRPr lang="fr-FR" sz="135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2340007" y="1881670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(3)</a:t>
            </a:r>
          </a:p>
        </p:txBody>
      </p:sp>
      <p:cxnSp>
        <p:nvCxnSpPr>
          <p:cNvPr id="44" name="Connecteur en angle 43"/>
          <p:cNvCxnSpPr>
            <a:stCxn id="15" idx="1"/>
            <a:endCxn id="16" idx="0"/>
          </p:cNvCxnSpPr>
          <p:nvPr/>
        </p:nvCxnSpPr>
        <p:spPr>
          <a:xfrm rot="10800000" flipV="1">
            <a:off x="2653545" y="1948998"/>
            <a:ext cx="179314" cy="786256"/>
          </a:xfrm>
          <a:prstGeom prst="bentConnector2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5294501" y="5040686"/>
            <a:ext cx="386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(4)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734420" y="2221315"/>
            <a:ext cx="84356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{NCPA</a:t>
            </a:r>
            <a:r>
              <a:rPr lang="fr-FR" sz="1350" baseline="-25000" dirty="0"/>
              <a:t>SBS</a:t>
            </a:r>
            <a:r>
              <a:rPr lang="fr-FR" sz="1350" dirty="0"/>
              <a:t>}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033332" y="5927998"/>
            <a:ext cx="620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SCHEME VALIDATED / SIMULATIONS ONGOING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4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SCAO </a:t>
            </a:r>
            <a:r>
              <a:rPr lang="fr-FR" dirty="0" err="1" smtClean="0"/>
              <a:t>mechanical</a:t>
            </a:r>
            <a:r>
              <a:rPr lang="fr-FR" dirty="0" smtClean="0"/>
              <a:t> design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0" y="1916832"/>
            <a:ext cx="4824536" cy="41154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688" y="2070110"/>
            <a:ext cx="3091944" cy="22564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54328" y="4326558"/>
            <a:ext cx="237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Object </a:t>
            </a:r>
            <a:r>
              <a:rPr lang="fr-FR" dirty="0" err="1" smtClean="0"/>
              <a:t>Selection</a:t>
            </a:r>
            <a:r>
              <a:rPr lang="fr-FR" dirty="0" smtClean="0"/>
              <a:t> Mirror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76056" y="477098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Global design </a:t>
            </a:r>
            <a:r>
              <a:rPr lang="fr-FR" b="1" dirty="0" err="1" smtClean="0">
                <a:solidFill>
                  <a:srgbClr val="FF0000"/>
                </a:solidFill>
              </a:rPr>
              <a:t>finalized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Detailed</a:t>
            </a:r>
            <a:r>
              <a:rPr lang="fr-FR" b="1" dirty="0" smtClean="0">
                <a:solidFill>
                  <a:srgbClr val="FF0000"/>
                </a:solidFill>
              </a:rPr>
              <a:t> design </a:t>
            </a:r>
            <a:r>
              <a:rPr lang="fr-FR" b="1" dirty="0" err="1" smtClean="0">
                <a:solidFill>
                  <a:srgbClr val="FF0000"/>
                </a:solidFill>
              </a:rPr>
              <a:t>ongoing</a:t>
            </a:r>
            <a:r>
              <a:rPr lang="fr-FR" b="1" dirty="0" smtClean="0">
                <a:solidFill>
                  <a:srgbClr val="FF0000"/>
                </a:solidFill>
              </a:rPr>
              <a:t> (interaction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optics</a:t>
            </a:r>
            <a:r>
              <a:rPr lang="fr-FR" b="1" dirty="0" smtClean="0">
                <a:solidFill>
                  <a:srgbClr val="FF0000"/>
                </a:solidFill>
              </a:rPr>
              <a:t> design)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Interface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NGSS </a:t>
            </a:r>
            <a:r>
              <a:rPr lang="fr-FR" b="1" dirty="0" err="1" smtClean="0">
                <a:solidFill>
                  <a:srgbClr val="FF0000"/>
                </a:solidFill>
              </a:rPr>
              <a:t>finalized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5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03784" y="116632"/>
            <a:ext cx="79948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002060"/>
                </a:solidFill>
              </a:rPr>
              <a:t>Pupil Zoom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94824" y="3963938"/>
            <a:ext cx="8229600" cy="1841326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pupil</a:t>
            </a:r>
            <a:r>
              <a:rPr lang="fr-FR" dirty="0" smtClean="0"/>
              <a:t> zoom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modify</a:t>
            </a:r>
            <a:r>
              <a:rPr lang="fr-FR" dirty="0" smtClean="0"/>
              <a:t> the size of the </a:t>
            </a:r>
            <a:r>
              <a:rPr lang="fr-FR" dirty="0" err="1" smtClean="0"/>
              <a:t>pupil</a:t>
            </a:r>
            <a:r>
              <a:rPr lang="fr-FR" dirty="0" smtClean="0"/>
              <a:t> to </a:t>
            </a:r>
            <a:r>
              <a:rPr lang="fr-FR" dirty="0" err="1" smtClean="0"/>
              <a:t>maintain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to 4 mm </a:t>
            </a:r>
            <a:r>
              <a:rPr lang="fr-FR" dirty="0" err="1" smtClean="0"/>
              <a:t>diametre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0,1% </a:t>
            </a:r>
            <a:r>
              <a:rPr lang="fr-FR" dirty="0" err="1" smtClean="0"/>
              <a:t>error</a:t>
            </a:r>
            <a:r>
              <a:rPr lang="fr-FR" dirty="0" smtClean="0"/>
              <a:t>. 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pupil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projected</a:t>
            </a:r>
            <a:r>
              <a:rPr lang="fr-FR" dirty="0" smtClean="0"/>
              <a:t> onto the </a:t>
            </a:r>
            <a:r>
              <a:rPr lang="fr-FR" dirty="0" err="1" smtClean="0"/>
              <a:t>modulator</a:t>
            </a:r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lenses</a:t>
            </a:r>
            <a:r>
              <a:rPr lang="fr-FR" dirty="0" smtClean="0"/>
              <a:t> have a </a:t>
            </a:r>
            <a:r>
              <a:rPr lang="fr-FR" dirty="0" err="1" smtClean="0"/>
              <a:t>linear</a:t>
            </a:r>
            <a:r>
              <a:rPr lang="fr-FR" dirty="0" smtClean="0"/>
              <a:t> motion and the centre one </a:t>
            </a:r>
            <a:r>
              <a:rPr lang="fr-FR" dirty="0" err="1" smtClean="0"/>
              <a:t>can</a:t>
            </a:r>
            <a:r>
              <a:rPr lang="fr-FR" dirty="0" smtClean="0"/>
              <a:t> move on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axis 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stabilize</a:t>
            </a:r>
            <a:r>
              <a:rPr lang="fr-FR" dirty="0" smtClean="0"/>
              <a:t> the </a:t>
            </a:r>
            <a:r>
              <a:rPr lang="fr-FR" dirty="0" err="1" smtClean="0"/>
              <a:t>pupil</a:t>
            </a:r>
            <a:endParaRPr lang="fr-FR" dirty="0" smtClean="0"/>
          </a:p>
          <a:p>
            <a:r>
              <a:rPr lang="fr-FR" dirty="0" err="1" smtClean="0"/>
              <a:t>Its</a:t>
            </a:r>
            <a:r>
              <a:rPr lang="fr-FR" dirty="0" smtClean="0"/>
              <a:t> focale </a:t>
            </a:r>
            <a:r>
              <a:rPr lang="fr-FR" dirty="0" err="1" smtClean="0"/>
              <a:t>length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100 mm ± 10%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74" y="1568293"/>
            <a:ext cx="7962900" cy="154305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7812360" y="2420888"/>
            <a:ext cx="144016" cy="37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668344" y="27933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Pupil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815780" y="5829398"/>
            <a:ext cx="5852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CONCLUSIONS : SENSITIVITY TO CHROMATISM – E2E CHECK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5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stCxn id="13" idx="3"/>
          </p:cNvCxnSpPr>
          <p:nvPr/>
        </p:nvCxnSpPr>
        <p:spPr>
          <a:xfrm flipV="1">
            <a:off x="1305187" y="1835151"/>
            <a:ext cx="5894386" cy="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073401" y="1835152"/>
            <a:ext cx="4140200" cy="22859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073401" y="4121151"/>
            <a:ext cx="419735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97187" y="1685151"/>
            <a:ext cx="508000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SOU</a:t>
            </a:r>
            <a:endParaRPr lang="en-US" sz="1350" dirty="0"/>
          </a:p>
        </p:txBody>
      </p:sp>
      <p:sp>
        <p:nvSpPr>
          <p:cNvPr id="14" name="ZoneTexte 13"/>
          <p:cNvSpPr txBox="1"/>
          <p:nvPr/>
        </p:nvSpPr>
        <p:spPr>
          <a:xfrm>
            <a:off x="1355986" y="1685151"/>
            <a:ext cx="508000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ATM</a:t>
            </a:r>
            <a:endParaRPr lang="en-US" sz="1350" dirty="0"/>
          </a:p>
        </p:txBody>
      </p:sp>
      <p:sp>
        <p:nvSpPr>
          <p:cNvPr id="15" name="ZoneTexte 14"/>
          <p:cNvSpPr txBox="1"/>
          <p:nvPr/>
        </p:nvSpPr>
        <p:spPr>
          <a:xfrm>
            <a:off x="1921671" y="1685151"/>
            <a:ext cx="508000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TEL</a:t>
            </a:r>
            <a:endParaRPr lang="en-US" sz="1350" dirty="0"/>
          </a:p>
        </p:txBody>
      </p:sp>
      <p:sp>
        <p:nvSpPr>
          <p:cNvPr id="16" name="ZoneTexte 15"/>
          <p:cNvSpPr txBox="1"/>
          <p:nvPr/>
        </p:nvSpPr>
        <p:spPr>
          <a:xfrm>
            <a:off x="2480470" y="1685151"/>
            <a:ext cx="508000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M4</a:t>
            </a:r>
            <a:endParaRPr lang="en-US" sz="1350" dirty="0"/>
          </a:p>
        </p:txBody>
      </p:sp>
      <p:sp>
        <p:nvSpPr>
          <p:cNvPr id="17" name="ZoneTexte 16"/>
          <p:cNvSpPr txBox="1"/>
          <p:nvPr/>
        </p:nvSpPr>
        <p:spPr>
          <a:xfrm>
            <a:off x="7298531" y="1610152"/>
            <a:ext cx="70987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LODM1</a:t>
            </a:r>
            <a:endParaRPr lang="en-US" sz="1350" dirty="0"/>
          </a:p>
        </p:txBody>
      </p:sp>
      <p:sp>
        <p:nvSpPr>
          <p:cNvPr id="18" name="ZoneTexte 17"/>
          <p:cNvSpPr txBox="1"/>
          <p:nvPr/>
        </p:nvSpPr>
        <p:spPr>
          <a:xfrm>
            <a:off x="5304632" y="2499152"/>
            <a:ext cx="77175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K Mirror</a:t>
            </a:r>
            <a:endParaRPr lang="en-US" sz="1350" dirty="0"/>
          </a:p>
        </p:txBody>
      </p:sp>
      <p:sp>
        <p:nvSpPr>
          <p:cNvPr id="19" name="ZoneTexte 18"/>
          <p:cNvSpPr txBox="1"/>
          <p:nvPr/>
        </p:nvSpPr>
        <p:spPr>
          <a:xfrm>
            <a:off x="4183309" y="3246213"/>
            <a:ext cx="48282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ADC</a:t>
            </a:r>
            <a:endParaRPr lang="en-US" sz="1350" dirty="0"/>
          </a:p>
        </p:txBody>
      </p:sp>
      <p:sp>
        <p:nvSpPr>
          <p:cNvPr id="20" name="ZoneTexte 19"/>
          <p:cNvSpPr txBox="1"/>
          <p:nvPr/>
        </p:nvSpPr>
        <p:spPr>
          <a:xfrm>
            <a:off x="2587450" y="4013107"/>
            <a:ext cx="53251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PMU</a:t>
            </a:r>
            <a:endParaRPr lang="en-US" sz="1350" dirty="0"/>
          </a:p>
        </p:txBody>
      </p:sp>
      <p:sp>
        <p:nvSpPr>
          <p:cNvPr id="21" name="ZoneTexte 20"/>
          <p:cNvSpPr txBox="1"/>
          <p:nvPr/>
        </p:nvSpPr>
        <p:spPr>
          <a:xfrm>
            <a:off x="7270751" y="3982651"/>
            <a:ext cx="45300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PYR</a:t>
            </a:r>
            <a:endParaRPr lang="en-US" sz="1350" dirty="0"/>
          </a:p>
        </p:txBody>
      </p:sp>
      <p:sp>
        <p:nvSpPr>
          <p:cNvPr id="23" name="ZoneTexte 22"/>
          <p:cNvSpPr txBox="1"/>
          <p:nvPr/>
        </p:nvSpPr>
        <p:spPr>
          <a:xfrm>
            <a:off x="4037592" y="1687926"/>
            <a:ext cx="52770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OSM</a:t>
            </a:r>
            <a:endParaRPr lang="en-US" sz="1350" dirty="0"/>
          </a:p>
        </p:txBody>
      </p:sp>
      <p:sp>
        <p:nvSpPr>
          <p:cNvPr id="24" name="ZoneTexte 23"/>
          <p:cNvSpPr txBox="1"/>
          <p:nvPr/>
        </p:nvSpPr>
        <p:spPr>
          <a:xfrm>
            <a:off x="3340230" y="1685151"/>
            <a:ext cx="42672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DIC</a:t>
            </a:r>
            <a:endParaRPr lang="en-US" sz="1350" dirty="0"/>
          </a:p>
        </p:txBody>
      </p:sp>
      <p:sp>
        <p:nvSpPr>
          <p:cNvPr id="26" name="ZoneTexte 25"/>
          <p:cNvSpPr txBox="1"/>
          <p:nvPr/>
        </p:nvSpPr>
        <p:spPr>
          <a:xfrm>
            <a:off x="8323510" y="2969214"/>
            <a:ext cx="45198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RTC</a:t>
            </a:r>
            <a:endParaRPr lang="en-US" sz="1350" dirty="0"/>
          </a:p>
        </p:txBody>
      </p:sp>
      <p:sp>
        <p:nvSpPr>
          <p:cNvPr id="27" name="ZoneTexte 26"/>
          <p:cNvSpPr txBox="1"/>
          <p:nvPr/>
        </p:nvSpPr>
        <p:spPr>
          <a:xfrm>
            <a:off x="5728899" y="1154153"/>
            <a:ext cx="35939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BS</a:t>
            </a:r>
            <a:endParaRPr lang="en-US" sz="1350" dirty="0"/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5627516" y="1629572"/>
            <a:ext cx="476101" cy="398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53063" y="5195500"/>
            <a:ext cx="39411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b="1" dirty="0"/>
              <a:t>HSCAO, </a:t>
            </a:r>
            <a:r>
              <a:rPr lang="fr-FR" sz="1350" b="1" dirty="0" err="1"/>
              <a:t>complete</a:t>
            </a:r>
            <a:r>
              <a:rPr lang="fr-FR" sz="1350" b="1" dirty="0"/>
              <a:t> </a:t>
            </a:r>
            <a:r>
              <a:rPr lang="fr-FR" sz="1350" b="1" dirty="0" err="1"/>
              <a:t>set-up</a:t>
            </a:r>
            <a:r>
              <a:rPr lang="fr-FR" sz="1350" b="1" dirty="0"/>
              <a:t> for performance estimation</a:t>
            </a:r>
            <a:endParaRPr lang="en-US" sz="1350" b="1" dirty="0"/>
          </a:p>
        </p:txBody>
      </p:sp>
      <p:cxnSp>
        <p:nvCxnSpPr>
          <p:cNvPr id="35" name="Connecteur en angle 34"/>
          <p:cNvCxnSpPr>
            <a:stCxn id="27" idx="3"/>
            <a:endCxn id="26" idx="0"/>
          </p:cNvCxnSpPr>
          <p:nvPr/>
        </p:nvCxnSpPr>
        <p:spPr>
          <a:xfrm>
            <a:off x="6088293" y="1304194"/>
            <a:ext cx="2461209" cy="1665020"/>
          </a:xfrm>
          <a:prstGeom prst="bent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7"/>
          <p:cNvCxnSpPr>
            <a:stCxn id="27" idx="3"/>
            <a:endCxn id="17" idx="0"/>
          </p:cNvCxnSpPr>
          <p:nvPr/>
        </p:nvCxnSpPr>
        <p:spPr>
          <a:xfrm>
            <a:off x="6088293" y="1304194"/>
            <a:ext cx="1565175" cy="305958"/>
          </a:xfrm>
          <a:prstGeom prst="bent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en angle 40"/>
          <p:cNvCxnSpPr>
            <a:stCxn id="21" idx="3"/>
            <a:endCxn id="26" idx="2"/>
          </p:cNvCxnSpPr>
          <p:nvPr/>
        </p:nvCxnSpPr>
        <p:spPr>
          <a:xfrm flipV="1">
            <a:off x="7723760" y="3269296"/>
            <a:ext cx="825742" cy="863396"/>
          </a:xfrm>
          <a:prstGeom prst="bent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26" idx="1"/>
            <a:endCxn id="16" idx="2"/>
          </p:cNvCxnSpPr>
          <p:nvPr/>
        </p:nvCxnSpPr>
        <p:spPr>
          <a:xfrm rot="10800000">
            <a:off x="2734470" y="1985233"/>
            <a:ext cx="5589040" cy="1134022"/>
          </a:xfrm>
          <a:prstGeom prst="bentConnector2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/>
          <p:nvPr/>
        </p:nvCxnSpPr>
        <p:spPr>
          <a:xfrm rot="10800000" flipV="1">
            <a:off x="5539505" y="5184644"/>
            <a:ext cx="979881" cy="11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5552756" y="5534689"/>
            <a:ext cx="966630" cy="1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stCxn id="27" idx="2"/>
          </p:cNvCxnSpPr>
          <p:nvPr/>
        </p:nvCxnSpPr>
        <p:spPr>
          <a:xfrm flipH="1">
            <a:off x="5884711" y="1454235"/>
            <a:ext cx="23885" cy="3809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6590911" y="5396188"/>
            <a:ext cx="972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Optical </a:t>
            </a:r>
            <a:r>
              <a:rPr lang="fr-FR" sz="1350" dirty="0" err="1"/>
              <a:t>link</a:t>
            </a:r>
            <a:endParaRPr lang="en-US" sz="1350" dirty="0"/>
          </a:p>
        </p:txBody>
      </p:sp>
      <p:sp>
        <p:nvSpPr>
          <p:cNvPr id="58" name="ZoneTexte 57"/>
          <p:cNvSpPr txBox="1"/>
          <p:nvPr/>
        </p:nvSpPr>
        <p:spPr>
          <a:xfrm>
            <a:off x="6587356" y="5053943"/>
            <a:ext cx="17731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Numerical</a:t>
            </a:r>
            <a:r>
              <a:rPr lang="fr-FR" sz="1350" dirty="0"/>
              <a:t> </a:t>
            </a:r>
            <a:r>
              <a:rPr lang="fr-FR" sz="1350" dirty="0" err="1"/>
              <a:t>link</a:t>
            </a:r>
            <a:r>
              <a:rPr lang="fr-FR" sz="1350" dirty="0"/>
              <a:t>, HSCAO</a:t>
            </a:r>
            <a:endParaRPr lang="en-US" sz="1350" dirty="0"/>
          </a:p>
        </p:txBody>
      </p:sp>
      <p:sp>
        <p:nvSpPr>
          <p:cNvPr id="59" name="ZoneTexte 58"/>
          <p:cNvSpPr txBox="1"/>
          <p:nvPr/>
        </p:nvSpPr>
        <p:spPr>
          <a:xfrm>
            <a:off x="1100005" y="3280838"/>
            <a:ext cx="1048016" cy="71558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AIT-Software control box</a:t>
            </a:r>
            <a:endParaRPr lang="en-US" sz="1350" dirty="0"/>
          </a:p>
        </p:txBody>
      </p:sp>
      <p:cxnSp>
        <p:nvCxnSpPr>
          <p:cNvPr id="60" name="Connecteur en angle 59"/>
          <p:cNvCxnSpPr/>
          <p:nvPr/>
        </p:nvCxnSpPr>
        <p:spPr>
          <a:xfrm rot="10800000" flipV="1">
            <a:off x="5539505" y="4871180"/>
            <a:ext cx="979881" cy="11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6587356" y="4740479"/>
            <a:ext cx="2053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Numerical</a:t>
            </a:r>
            <a:r>
              <a:rPr lang="fr-FR" sz="1350" dirty="0"/>
              <a:t> </a:t>
            </a:r>
            <a:r>
              <a:rPr lang="fr-FR" sz="1350" dirty="0" err="1"/>
              <a:t>link</a:t>
            </a:r>
            <a:r>
              <a:rPr lang="fr-FR" sz="1350" dirty="0"/>
              <a:t>, HSCAO-AIT</a:t>
            </a:r>
            <a:endParaRPr lang="en-US" sz="1350" dirty="0"/>
          </a:p>
        </p:txBody>
      </p:sp>
      <p:cxnSp>
        <p:nvCxnSpPr>
          <p:cNvPr id="62" name="Connecteur en angle 61"/>
          <p:cNvCxnSpPr>
            <a:stCxn id="59" idx="0"/>
            <a:endCxn id="13" idx="2"/>
          </p:cNvCxnSpPr>
          <p:nvPr/>
        </p:nvCxnSpPr>
        <p:spPr>
          <a:xfrm rot="16200000" flipV="1">
            <a:off x="689798" y="2346623"/>
            <a:ext cx="1295605" cy="57282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en angle 64"/>
          <p:cNvCxnSpPr>
            <a:stCxn id="59" idx="0"/>
            <a:endCxn id="14" idx="2"/>
          </p:cNvCxnSpPr>
          <p:nvPr/>
        </p:nvCxnSpPr>
        <p:spPr>
          <a:xfrm rot="16200000" flipV="1">
            <a:off x="969198" y="2626022"/>
            <a:ext cx="1295605" cy="140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en angle 67"/>
          <p:cNvCxnSpPr>
            <a:stCxn id="59" idx="0"/>
            <a:endCxn id="15" idx="2"/>
          </p:cNvCxnSpPr>
          <p:nvPr/>
        </p:nvCxnSpPr>
        <p:spPr>
          <a:xfrm rot="5400000" flipH="1" flipV="1">
            <a:off x="1252040" y="2357207"/>
            <a:ext cx="1295605" cy="55165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/>
          <p:cNvCxnSpPr>
            <a:stCxn id="21" idx="2"/>
          </p:cNvCxnSpPr>
          <p:nvPr/>
        </p:nvCxnSpPr>
        <p:spPr>
          <a:xfrm rot="5400000" flipH="1">
            <a:off x="5786551" y="2572029"/>
            <a:ext cx="18319" cy="3403091"/>
          </a:xfrm>
          <a:prstGeom prst="bentConnector4">
            <a:avLst>
              <a:gd name="adj1" fmla="val -1247885"/>
              <a:gd name="adj2" fmla="val 53328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en angle 78"/>
          <p:cNvCxnSpPr>
            <a:stCxn id="26" idx="0"/>
            <a:endCxn id="18" idx="3"/>
          </p:cNvCxnSpPr>
          <p:nvPr/>
        </p:nvCxnSpPr>
        <p:spPr>
          <a:xfrm rot="16200000" flipV="1">
            <a:off x="7152932" y="1572644"/>
            <a:ext cx="320021" cy="2473120"/>
          </a:xfrm>
          <a:prstGeom prst="bent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5552757" y="5672265"/>
            <a:ext cx="775495" cy="5078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AIT Tools</a:t>
            </a:r>
            <a:endParaRPr lang="en-US" sz="1350" dirty="0"/>
          </a:p>
        </p:txBody>
      </p:sp>
      <p:sp>
        <p:nvSpPr>
          <p:cNvPr id="40" name="ZoneTexte 39"/>
          <p:cNvSpPr txBox="1"/>
          <p:nvPr/>
        </p:nvSpPr>
        <p:spPr>
          <a:xfrm>
            <a:off x="6386372" y="5680871"/>
            <a:ext cx="176509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SCAO final component</a:t>
            </a:r>
            <a:endParaRPr lang="en-US" sz="1350" dirty="0"/>
          </a:p>
        </p:txBody>
      </p:sp>
      <p:sp>
        <p:nvSpPr>
          <p:cNvPr id="42" name="ZoneTexte 41"/>
          <p:cNvSpPr txBox="1"/>
          <p:nvPr/>
        </p:nvSpPr>
        <p:spPr>
          <a:xfrm>
            <a:off x="3355619" y="3697656"/>
            <a:ext cx="47481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dirty="0"/>
              <a:t>PUP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5457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61408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39310" y="0"/>
            <a:ext cx="6858000" cy="67710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HARMONI – Science Cases</a:t>
            </a:r>
            <a:endParaRPr lang="en-US" b="1" dirty="0"/>
          </a:p>
        </p:txBody>
      </p:sp>
      <p:pic>
        <p:nvPicPr>
          <p:cNvPr id="14" name="Image 13" descr="Capture d’écran 2015-09-28 à 13.5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0" y="916288"/>
            <a:ext cx="2851481" cy="2235713"/>
          </a:xfrm>
          <a:prstGeom prst="rect">
            <a:avLst/>
          </a:prstGeom>
        </p:spPr>
      </p:pic>
      <p:pic>
        <p:nvPicPr>
          <p:cNvPr id="15" name="Image 14" descr="Capture d’écran 2015-09-28 à 13.52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42" y="921491"/>
            <a:ext cx="2802199" cy="2239200"/>
          </a:xfrm>
          <a:prstGeom prst="rect">
            <a:avLst/>
          </a:prstGeom>
        </p:spPr>
      </p:pic>
      <p:pic>
        <p:nvPicPr>
          <p:cNvPr id="16" name="Image 15" descr="Capture d’écran 2015-09-28 à 13.5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82" y="937067"/>
            <a:ext cx="2789403" cy="22392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32194" y="893119"/>
            <a:ext cx="1341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Planet and Stars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579275" y="2903997"/>
            <a:ext cx="1453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Stars and galaxies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993525" y="877687"/>
            <a:ext cx="1900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Galaxies and cosmology</a:t>
            </a:r>
          </a:p>
        </p:txBody>
      </p:sp>
      <p:pic>
        <p:nvPicPr>
          <p:cNvPr id="12" name="Image 11" descr="Capture d’écran 2015-10-22 à 10.23.3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4"/>
          <a:stretch/>
        </p:blipFill>
        <p:spPr>
          <a:xfrm>
            <a:off x="142455" y="3304306"/>
            <a:ext cx="8778330" cy="2529997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8051F616-E5F6-8B42-97B9-3A439ABCAA7E}"/>
              </a:ext>
            </a:extLst>
          </p:cNvPr>
          <p:cNvSpPr/>
          <p:nvPr/>
        </p:nvSpPr>
        <p:spPr>
          <a:xfrm>
            <a:off x="0" y="6162675"/>
            <a:ext cx="9140825" cy="666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6900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ser_tom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778" y="502094"/>
            <a:ext cx="4181475" cy="5048250"/>
          </a:xfrm>
          <a:prstGeom prst="rect">
            <a:avLst/>
          </a:prstGeom>
        </p:spPr>
      </p:pic>
      <p:pic>
        <p:nvPicPr>
          <p:cNvPr id="5" name="Image 4" descr="scao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" y="521144"/>
            <a:ext cx="4171950" cy="5029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529" y="5663689"/>
            <a:ext cx="417195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Best-Performance </a:t>
            </a:r>
            <a:r>
              <a:rPr lang="en-US" b="1" dirty="0"/>
              <a:t>– Low sky coverage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70455" y="5499562"/>
            <a:ext cx="4210057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High-Performance </a:t>
            </a:r>
          </a:p>
          <a:p>
            <a:pPr algn="ctr"/>
            <a:r>
              <a:rPr lang="en-US" b="1" dirty="0" smtClean="0"/>
              <a:t>High </a:t>
            </a:r>
            <a:r>
              <a:rPr lang="en-US" b="1" dirty="0"/>
              <a:t>Sky coverage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160" y="18713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HARMONI Overview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524760" y="188640"/>
            <a:ext cx="6367720" cy="14739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HARMONI instrument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891789"/>
            <a:ext cx="2808312" cy="3312368"/>
          </a:xfrm>
        </p:spPr>
        <p:txBody>
          <a:bodyPr/>
          <a:lstStyle/>
          <a:p>
            <a:r>
              <a:rPr lang="fr-FR" dirty="0" smtClean="0"/>
              <a:t>Natural Guide Star System</a:t>
            </a:r>
          </a:p>
          <a:p>
            <a:pPr lvl="1"/>
            <a:r>
              <a:rPr lang="fr-FR" dirty="0" smtClean="0"/>
              <a:t>SCAO</a:t>
            </a:r>
          </a:p>
          <a:p>
            <a:pPr lvl="1"/>
            <a:r>
              <a:rPr lang="fr-FR" dirty="0" smtClean="0"/>
              <a:t>HCM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78" y="1268760"/>
            <a:ext cx="6141222" cy="49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651304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HARMONI SCAO </a:t>
            </a:r>
            <a:r>
              <a:rPr lang="fr-FR" dirty="0" err="1" smtClean="0"/>
              <a:t>Requirements</a:t>
            </a:r>
            <a:endParaRPr lang="en-US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High performance,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sky</a:t>
            </a:r>
            <a:r>
              <a:rPr lang="fr-FR" dirty="0" smtClean="0"/>
              <a:t> </a:t>
            </a:r>
            <a:r>
              <a:rPr lang="fr-FR" dirty="0" err="1" smtClean="0"/>
              <a:t>coverage</a:t>
            </a:r>
            <a:endParaRPr lang="fr-FR" dirty="0" smtClean="0"/>
          </a:p>
          <a:p>
            <a:pPr lvl="1"/>
            <a:r>
              <a:rPr lang="fr-FR" dirty="0" smtClean="0"/>
              <a:t>&gt; 70 % SR in K band</a:t>
            </a:r>
          </a:p>
          <a:p>
            <a:pPr lvl="1"/>
            <a:r>
              <a:rPr lang="fr-FR" dirty="0" smtClean="0"/>
              <a:t>&lt; 100 nm </a:t>
            </a:r>
            <a:r>
              <a:rPr lang="fr-FR" dirty="0" err="1" smtClean="0"/>
              <a:t>residual</a:t>
            </a:r>
            <a:r>
              <a:rPr lang="fr-FR" dirty="0" smtClean="0"/>
              <a:t> </a:t>
            </a:r>
            <a:r>
              <a:rPr lang="fr-FR" dirty="0" err="1" smtClean="0"/>
              <a:t>error</a:t>
            </a:r>
            <a:r>
              <a:rPr lang="fr-FR" dirty="0" smtClean="0"/>
              <a:t> of WFS</a:t>
            </a:r>
          </a:p>
          <a:p>
            <a:pPr lvl="1"/>
            <a:r>
              <a:rPr lang="fr-FR" dirty="0" smtClean="0"/>
              <a:t>Magnitude 12 star</a:t>
            </a:r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Largest</a:t>
            </a:r>
            <a:r>
              <a:rPr lang="fr-FR" dirty="0" smtClean="0"/>
              <a:t> </a:t>
            </a:r>
            <a:r>
              <a:rPr lang="fr-FR" dirty="0" err="1" smtClean="0"/>
              <a:t>wavelength</a:t>
            </a:r>
            <a:r>
              <a:rPr lang="fr-FR" dirty="0" smtClean="0"/>
              <a:t> 800nm</a:t>
            </a:r>
          </a:p>
          <a:p>
            <a:endParaRPr lang="fr-FR" dirty="0" smtClean="0"/>
          </a:p>
          <a:p>
            <a:r>
              <a:rPr lang="fr-FR" dirty="0" smtClean="0"/>
              <a:t>Able to close on NGS 15 </a:t>
            </a:r>
            <a:r>
              <a:rPr lang="fr-FR" dirty="0" err="1" smtClean="0"/>
              <a:t>arcsec</a:t>
            </a:r>
            <a:r>
              <a:rPr lang="fr-FR" dirty="0" smtClean="0"/>
              <a:t> </a:t>
            </a:r>
            <a:r>
              <a:rPr lang="fr-FR" dirty="0" err="1" smtClean="0"/>
              <a:t>away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smtClean="0"/>
              <a:t>science</a:t>
            </a:r>
          </a:p>
          <a:p>
            <a:endParaRPr lang="fr-FR" dirty="0"/>
          </a:p>
          <a:p>
            <a:r>
              <a:rPr lang="fr-FR" dirty="0" smtClean="0"/>
              <a:t>Able to close on large </a:t>
            </a:r>
            <a:r>
              <a:rPr lang="fr-FR" dirty="0" err="1" smtClean="0"/>
              <a:t>extended</a:t>
            </a:r>
            <a:r>
              <a:rPr lang="fr-FR" dirty="0" smtClean="0"/>
              <a:t> </a:t>
            </a:r>
            <a:r>
              <a:rPr lang="fr-FR" dirty="0" err="1" smtClean="0"/>
              <a:t>object</a:t>
            </a:r>
            <a:r>
              <a:rPr lang="fr-FR" dirty="0" smtClean="0"/>
              <a:t> up to 3’’</a:t>
            </a:r>
            <a:endParaRPr lang="fr-FR" dirty="0" smtClean="0"/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SCAO in NGSS </a:t>
            </a:r>
            <a:r>
              <a:rPr lang="fr-FR" dirty="0" err="1"/>
              <a:t>sub</a:t>
            </a:r>
            <a:r>
              <a:rPr lang="fr-FR" dirty="0"/>
              <a:t>-system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043296"/>
            <a:ext cx="7560840" cy="51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SCAO Design / </a:t>
            </a:r>
            <a:r>
              <a:rPr lang="fr-FR" dirty="0" err="1" smtClean="0"/>
              <a:t>functionnalities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96752"/>
            <a:ext cx="4454009" cy="4968552"/>
          </a:xfrm>
        </p:spPr>
        <p:txBody>
          <a:bodyPr>
            <a:normAutofit/>
          </a:bodyPr>
          <a:lstStyle/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41" y="1556792"/>
            <a:ext cx="4824536" cy="4115455"/>
          </a:xfrm>
          <a:prstGeom prst="rect">
            <a:avLst/>
          </a:prstGeom>
        </p:spPr>
      </p:pic>
      <p:cxnSp>
        <p:nvCxnSpPr>
          <p:cNvPr id="6" name="Connecteur en angle 5"/>
          <p:cNvCxnSpPr>
            <a:stCxn id="19" idx="2"/>
          </p:cNvCxnSpPr>
          <p:nvPr/>
        </p:nvCxnSpPr>
        <p:spPr>
          <a:xfrm rot="16200000" flipH="1">
            <a:off x="2152323" y="1585385"/>
            <a:ext cx="747010" cy="250817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ngle 6"/>
          <p:cNvCxnSpPr/>
          <p:nvPr/>
        </p:nvCxnSpPr>
        <p:spPr>
          <a:xfrm rot="10800000" flipV="1">
            <a:off x="6002036" y="2060848"/>
            <a:ext cx="1017362" cy="1008112"/>
          </a:xfrm>
          <a:prstGeom prst="bentConnector3">
            <a:avLst>
              <a:gd name="adj1" fmla="val 9969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ngle 9"/>
          <p:cNvCxnSpPr>
            <a:stCxn id="18" idx="3"/>
          </p:cNvCxnSpPr>
          <p:nvPr/>
        </p:nvCxnSpPr>
        <p:spPr>
          <a:xfrm>
            <a:off x="1791482" y="3825588"/>
            <a:ext cx="942297" cy="137770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/>
          <p:nvPr/>
        </p:nvCxnSpPr>
        <p:spPr>
          <a:xfrm rot="10800000" flipV="1">
            <a:off x="6066563" y="4543605"/>
            <a:ext cx="737684" cy="32555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/>
          <p:nvPr/>
        </p:nvCxnSpPr>
        <p:spPr>
          <a:xfrm flipV="1">
            <a:off x="1612552" y="4229864"/>
            <a:ext cx="2239368" cy="1302387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3586" y="3363923"/>
            <a:ext cx="166789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err="1"/>
              <a:t>Pupil</a:t>
            </a:r>
            <a:r>
              <a:rPr lang="fr-FR" dirty="0"/>
              <a:t> </a:t>
            </a:r>
            <a:r>
              <a:rPr lang="fr-FR" dirty="0" err="1"/>
              <a:t>loop</a:t>
            </a:r>
            <a:endParaRPr lang="fr-FR" dirty="0"/>
          </a:p>
          <a:p>
            <a:pPr lvl="1"/>
            <a:r>
              <a:rPr lang="fr-FR" dirty="0" smtClean="0"/>
              <a:t>Shift</a:t>
            </a:r>
          </a:p>
          <a:p>
            <a:pPr lvl="1"/>
            <a:r>
              <a:rPr lang="fr-FR" dirty="0"/>
              <a:t>D</a:t>
            </a:r>
            <a:r>
              <a:rPr lang="fr-FR" dirty="0" smtClean="0"/>
              <a:t>istorsion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-12291" y="1265636"/>
            <a:ext cx="256806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High </a:t>
            </a:r>
            <a:r>
              <a:rPr lang="fr-FR" dirty="0" err="1"/>
              <a:t>Order</a:t>
            </a:r>
            <a:r>
              <a:rPr lang="fr-FR" dirty="0"/>
              <a:t> WFS</a:t>
            </a:r>
          </a:p>
          <a:p>
            <a:pPr lvl="1"/>
            <a:r>
              <a:rPr lang="fr-FR" dirty="0" err="1"/>
              <a:t>Pyramid</a:t>
            </a:r>
            <a:r>
              <a:rPr lang="fr-FR" dirty="0"/>
              <a:t>, </a:t>
            </a:r>
            <a:r>
              <a:rPr lang="fr-FR" dirty="0" err="1" smtClean="0"/>
              <a:t>modulated</a:t>
            </a:r>
            <a:endParaRPr lang="fr-FR" dirty="0" smtClean="0"/>
          </a:p>
          <a:p>
            <a:pPr lvl="1"/>
            <a:r>
              <a:rPr lang="fr-FR" dirty="0" smtClean="0"/>
              <a:t>700-800nm</a:t>
            </a:r>
          </a:p>
          <a:p>
            <a:pPr lvl="1"/>
            <a:r>
              <a:rPr lang="fr-FR" dirty="0" smtClean="0"/>
              <a:t>700-1000nm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6806695" y="2717592"/>
            <a:ext cx="236274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Object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mirror</a:t>
            </a:r>
            <a:endParaRPr lang="fr-FR" dirty="0"/>
          </a:p>
          <a:p>
            <a:pPr lvl="1"/>
            <a:r>
              <a:rPr lang="fr-FR" dirty="0"/>
              <a:t>15 </a:t>
            </a:r>
            <a:r>
              <a:rPr lang="fr-FR" dirty="0" err="1"/>
              <a:t>arcsec</a:t>
            </a:r>
            <a:r>
              <a:rPr lang="fr-FR" dirty="0"/>
              <a:t> radius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1030" y="5347585"/>
            <a:ext cx="12153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err="1" smtClean="0"/>
              <a:t>Linear</a:t>
            </a:r>
            <a:r>
              <a:rPr lang="fr-FR" dirty="0" smtClean="0"/>
              <a:t> ADC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6804247" y="3732936"/>
            <a:ext cx="2365191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 Loop</a:t>
            </a:r>
          </a:p>
          <a:p>
            <a:pPr lvl="1"/>
            <a:r>
              <a:rPr lang="fr-FR" dirty="0" err="1"/>
              <a:t>Differential</a:t>
            </a:r>
            <a:r>
              <a:rPr lang="fr-FR" dirty="0"/>
              <a:t> tip-tilt </a:t>
            </a:r>
            <a:endParaRPr lang="fr-FR" dirty="0" smtClean="0"/>
          </a:p>
          <a:p>
            <a:pPr lvl="1"/>
            <a:r>
              <a:rPr lang="fr-FR" dirty="0" smtClean="0"/>
              <a:t>NCPA</a:t>
            </a:r>
            <a:endParaRPr lang="fr-FR" dirty="0"/>
          </a:p>
          <a:p>
            <a:pPr lvl="1"/>
            <a:r>
              <a:rPr lang="fr-FR" b="1" dirty="0" smtClean="0"/>
              <a:t>LODM 9x9</a:t>
            </a:r>
            <a:endParaRPr lang="fr-FR" b="1" dirty="0"/>
          </a:p>
          <a:p>
            <a:pPr lvl="1"/>
            <a:r>
              <a:rPr lang="fr-FR" b="1" dirty="0" smtClean="0"/>
              <a:t>LOSH 8x8 650nm</a:t>
            </a:r>
            <a:endParaRPr lang="fr-FR" b="1" dirty="0"/>
          </a:p>
        </p:txBody>
      </p:sp>
      <p:sp>
        <p:nvSpPr>
          <p:cNvPr id="23" name="Rectangle 22"/>
          <p:cNvSpPr/>
          <p:nvPr/>
        </p:nvSpPr>
        <p:spPr>
          <a:xfrm>
            <a:off x="7019398" y="1620467"/>
            <a:ext cx="18730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 smtClean="0">
                <a:ln>
                  <a:solidFill>
                    <a:schemeClr val="tx1"/>
                  </a:solidFill>
                </a:ln>
              </a:rPr>
              <a:t>Dichroic</a:t>
            </a:r>
            <a:r>
              <a:rPr lang="fr-FR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</a:rPr>
              <a:t>selector</a:t>
            </a:r>
            <a:endParaRPr lang="fr-FR" dirty="0" smtClean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fr-FR" dirty="0" smtClean="0">
                <a:ln>
                  <a:solidFill>
                    <a:schemeClr val="tx1"/>
                  </a:solidFill>
                </a:ln>
              </a:rPr>
              <a:t>800nm</a:t>
            </a:r>
            <a:endParaRPr lang="fr-FR" dirty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fr-FR" dirty="0" smtClean="0">
                <a:ln>
                  <a:solidFill>
                    <a:schemeClr val="tx1"/>
                  </a:solidFill>
                </a:ln>
              </a:rPr>
              <a:t>1000nm</a:t>
            </a:r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32" name="Connecteur en angle 31"/>
          <p:cNvCxnSpPr>
            <a:stCxn id="20" idx="1"/>
          </p:cNvCxnSpPr>
          <p:nvPr/>
        </p:nvCxnSpPr>
        <p:spPr>
          <a:xfrm rot="10800000" flipV="1">
            <a:off x="5059239" y="3040757"/>
            <a:ext cx="1747456" cy="416135"/>
          </a:xfrm>
          <a:prstGeom prst="bentConnector3">
            <a:avLst>
              <a:gd name="adj1" fmla="val 2383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Global SCAO Performances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340768"/>
            <a:ext cx="3960440" cy="4680520"/>
          </a:xfrm>
        </p:spPr>
        <p:txBody>
          <a:bodyPr>
            <a:normAutofit fontScale="55000" lnSpcReduction="20000"/>
          </a:bodyPr>
          <a:lstStyle/>
          <a:p>
            <a:r>
              <a:rPr lang="fr-FR" dirty="0" err="1" smtClean="0"/>
              <a:t>Includes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Turbulence, ESO-</a:t>
            </a:r>
            <a:r>
              <a:rPr lang="fr-FR" dirty="0" err="1" smtClean="0"/>
              <a:t>median</a:t>
            </a:r>
            <a:r>
              <a:rPr lang="fr-FR" dirty="0" smtClean="0"/>
              <a:t> profile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Magnitude 12 star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30° </a:t>
            </a:r>
            <a:r>
              <a:rPr lang="fr-FR" dirty="0" err="1" smtClean="0"/>
              <a:t>Zenith</a:t>
            </a:r>
            <a:r>
              <a:rPr lang="fr-FR" dirty="0" smtClean="0"/>
              <a:t> angle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M4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actuators</a:t>
            </a:r>
            <a:r>
              <a:rPr lang="fr-FR" dirty="0" smtClean="0"/>
              <a:t> positions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SCAO / Instrument </a:t>
            </a:r>
            <a:r>
              <a:rPr lang="fr-FR" dirty="0" err="1" smtClean="0"/>
              <a:t>terms</a:t>
            </a:r>
            <a:endParaRPr lang="fr-FR" dirty="0" smtClean="0"/>
          </a:p>
          <a:p>
            <a:pPr lvl="2"/>
            <a:r>
              <a:rPr lang="fr-FR" dirty="0" smtClean="0"/>
              <a:t>Island </a:t>
            </a:r>
            <a:r>
              <a:rPr lang="fr-FR" dirty="0" err="1" smtClean="0"/>
              <a:t>residuals</a:t>
            </a:r>
            <a:endParaRPr lang="fr-FR" dirty="0" smtClean="0"/>
          </a:p>
          <a:p>
            <a:pPr lvl="2"/>
            <a:r>
              <a:rPr lang="fr-FR" dirty="0" smtClean="0"/>
              <a:t>NCPA </a:t>
            </a:r>
            <a:r>
              <a:rPr lang="fr-FR" dirty="0" err="1" smtClean="0"/>
              <a:t>residuals</a:t>
            </a:r>
            <a:endParaRPr lang="fr-FR" dirty="0" smtClean="0"/>
          </a:p>
          <a:p>
            <a:pPr lvl="2"/>
            <a:endParaRPr lang="fr-FR" dirty="0" smtClean="0"/>
          </a:p>
          <a:p>
            <a:pPr lvl="1"/>
            <a:r>
              <a:rPr lang="fr-FR" dirty="0" err="1" smtClean="0"/>
              <a:t>Telescope</a:t>
            </a:r>
            <a:r>
              <a:rPr lang="fr-FR" dirty="0" smtClean="0"/>
              <a:t> contribution</a:t>
            </a:r>
          </a:p>
          <a:p>
            <a:pPr lvl="2"/>
            <a:r>
              <a:rPr lang="fr-FR" dirty="0" err="1" smtClean="0"/>
              <a:t>Static</a:t>
            </a:r>
            <a:r>
              <a:rPr lang="fr-FR" dirty="0" smtClean="0"/>
              <a:t> contribution </a:t>
            </a:r>
          </a:p>
          <a:p>
            <a:pPr lvl="2"/>
            <a:r>
              <a:rPr lang="fr-FR" dirty="0" err="1" smtClean="0"/>
              <a:t>Dynamic</a:t>
            </a:r>
            <a:r>
              <a:rPr lang="fr-FR" dirty="0" smtClean="0"/>
              <a:t> contribution (</a:t>
            </a:r>
            <a:r>
              <a:rPr lang="fr-FR" b="1" dirty="0" smtClean="0"/>
              <a:t>exc. LWE / vibrations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err="1" smtClean="0"/>
              <a:t>Strehl</a:t>
            </a:r>
            <a:r>
              <a:rPr lang="fr-FR" dirty="0" smtClean="0"/>
              <a:t> Ratio @ K band &gt; 70%</a:t>
            </a:r>
          </a:p>
          <a:p>
            <a:pPr lvl="1"/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margin</a:t>
            </a:r>
            <a:endParaRPr lang="fr-FR" dirty="0" smtClean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11961" y="1382814"/>
            <a:ext cx="4820362" cy="37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RMONI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sue xmlns="c9d537df-f424-43a2-aee1-1bab39d1aeb2">2D1</Issue>
    <_Status xmlns="http://schemas.microsoft.com/sharepoint/v3/fields">Draft</_Status>
    <_ResourceType xmlns="http://schemas.microsoft.com/sharepoint/v3/fields">PRE</_ResourceType>
    <_Identifier xmlns="http://schemas.microsoft.com/sharepoint/v3/fields" xsi:nil="true"/>
    <DocumentSetDescription xmlns="http://schemas.microsoft.com/sharepoint/v3" xsi:nil="true"/>
    <_dlc_DocId xmlns="c9d537df-f424-43a2-aee1-1bab39d1aeb2">4JY3FNXR53KP-2102554853-2296</_dlc_DocId>
    <_dlc_DocIdUrl xmlns="c9d537df-f424-43a2-aee1-1bab39d1aeb2">
      <Url>https://harmoni.physics.ox.ac.uk/_layouts/15/DocIdRedir.aspx?ID=4JY3FNXR53KP-2102554853-2296</Url>
      <Description>4JY3FNXR53KP-2102554853-2296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HARMONI Presentation" ma:contentTypeID="0x0101002DE828D5B2CDC343931F4756D25E912F00EB7D4CDC590C404C84F2CE959E0DF9E4" ma:contentTypeVersion="8" ma:contentTypeDescription="HARMONI Presentation Template / Content type" ma:contentTypeScope="" ma:versionID="300934ff512c16377bba9f959a96b500">
  <xsd:schema xmlns:xsd="http://www.w3.org/2001/XMLSchema" xmlns:xs="http://www.w3.org/2001/XMLSchema" xmlns:p="http://schemas.microsoft.com/office/2006/metadata/properties" xmlns:ns1="http://schemas.microsoft.com/sharepoint/v3" xmlns:ns2="c9d537df-f424-43a2-aee1-1bab39d1aeb2" xmlns:ns3="http://schemas.microsoft.com/sharepoint/v3/fields" targetNamespace="http://schemas.microsoft.com/office/2006/metadata/properties" ma:root="true" ma:fieldsID="4fb309dfe048ae7bc47ea2941079698c" ns1:_="" ns2:_="" ns3:_="">
    <xsd:import namespace="http://schemas.microsoft.com/sharepoint/v3"/>
    <xsd:import namespace="c9d537df-f424-43a2-aee1-1bab39d1aeb2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Issue" minOccurs="0"/>
                <xsd:element ref="ns3:_ResourceType" minOccurs="0"/>
                <xsd:element ref="ns3:_Status" minOccurs="0"/>
                <xsd:element ref="ns3:_Identifier" minOccurs="0"/>
                <xsd:element ref="ns1:DocumentSetDescription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3" nillable="true" ma:displayName="Description" ma:description="A description of the Document Set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37df-f424-43a2-aee1-1bab39d1aeb2" elementFormDefault="qualified">
    <xsd:import namespace="http://schemas.microsoft.com/office/2006/documentManagement/types"/>
    <xsd:import namespace="http://schemas.microsoft.com/office/infopath/2007/PartnerControls"/>
    <xsd:element name="Issue" ma:index="8" nillable="true" ma:displayName="Issue" ma:description="Issue of the document (may be different from the internally updated Sharepoint 'version' number)" ma:internalName="Issue">
      <xsd:simpleType>
        <xsd:restriction base="dms:Text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9" nillable="true" ma:displayName="Resource Type" ma:default="TNO" ma:description="Type of document / resource" ma:format="Dropdown" ma:internalName="_ResourceType" ma:readOnly="false">
      <xsd:simpleType>
        <xsd:restriction base="dms:Choice">
          <xsd:enumeration value="ANR"/>
          <xsd:enumeration value="BOM"/>
          <xsd:enumeration value="CMX"/>
          <xsd:enumeration value="COD"/>
          <xsd:enumeration value="CON"/>
          <xsd:enumeration value="COR"/>
          <xsd:enumeration value="CRE"/>
          <xsd:enumeration value="DAS"/>
          <xsd:enumeration value="DER"/>
          <xsd:enumeration value="DWG"/>
          <xsd:enumeration value="ICD"/>
          <xsd:enumeration value="INR"/>
          <xsd:enumeration value="LIS"/>
          <xsd:enumeration value="MAN"/>
          <xsd:enumeration value="MIN"/>
          <xsd:enumeration value="MOD"/>
          <xsd:enumeration value="NCR"/>
          <xsd:enumeration value="PLA"/>
          <xsd:enumeration value="PRR"/>
          <xsd:enumeration value="PRE"/>
          <xsd:enumeration value="RFW"/>
          <xsd:enumeration value="SCD"/>
          <xsd:enumeration value="SPE"/>
          <xsd:enumeration value="TNO"/>
          <xsd:enumeration value="TRP"/>
        </xsd:restriction>
      </xsd:simpleType>
    </xsd:element>
    <xsd:element name="_Status" ma:index="10" nillable="true" ma:displayName="Status" ma:default="Draft" ma:format="Dropdown" ma:indexed="true" ma:internalName="Status">
      <xsd:simpleType>
        <xsd:union memberTypes="dms:Text">
          <xsd:simpleType>
            <xsd:restriction base="dms:Choice">
              <xsd:enumeration value="Draft"/>
              <xsd:enumeration value="Under Review"/>
              <xsd:enumeration value="Released"/>
              <xsd:enumeration value="Expired"/>
            </xsd:restriction>
          </xsd:simpleType>
        </xsd:union>
      </xsd:simpleType>
    </xsd:element>
    <xsd:element name="_Identifier" ma:index="12" nillable="true" ma:displayName="Resource Identifier" ma:description="An identifying string or number, usually conforming to a formal identification system" ma:indexed="true" ma:internalName="Resource_x0020_Identifie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1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179F3-EBBC-47AF-8477-D33EBB7F9E0F}">
  <ds:schemaRefs>
    <ds:schemaRef ds:uri="http://schemas.microsoft.com/sharepoint/v3"/>
    <ds:schemaRef ds:uri="http://purl.org/dc/dcmitype/"/>
    <ds:schemaRef ds:uri="http://schemas.microsoft.com/office/2006/documentManagement/types"/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c9d537df-f424-43a2-aee1-1bab39d1aeb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8B8328-2A0F-42A2-AB7D-056F721D4C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d537df-f424-43a2-aee1-1bab39d1aeb2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B1F1AC-7C2A-46F6-A4B7-E3D6929761C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8BDAC0C-19E6-46C5-B695-8459D565F396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C0A17C25-E5EA-42F1-A5B7-C716CF196A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HARMONI Presentation Template</Template>
  <TotalTime>6181</TotalTime>
  <Words>1065</Words>
  <Application>Microsoft Office PowerPoint</Application>
  <PresentationFormat>Affichage à l'écran (4:3)</PresentationFormat>
  <Paragraphs>283</Paragraphs>
  <Slides>24</Slides>
  <Notes>0</Notes>
  <HiddenSlides>6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ＭＳ Ｐゴシック</vt:lpstr>
      <vt:lpstr>Aharoni</vt:lpstr>
      <vt:lpstr>Arial</vt:lpstr>
      <vt:lpstr>Arial Black</vt:lpstr>
      <vt:lpstr>Calibri</vt:lpstr>
      <vt:lpstr>HARMONI Presentation Template</vt:lpstr>
      <vt:lpstr>Status of SCAO system at mid-FDR</vt:lpstr>
      <vt:lpstr>Présentation PowerPoint</vt:lpstr>
      <vt:lpstr>HARMONI – Science Cases</vt:lpstr>
      <vt:lpstr>Présentation PowerPoint</vt:lpstr>
      <vt:lpstr>The HARMONI instrument</vt:lpstr>
      <vt:lpstr>HARMONI SCAO Requirements</vt:lpstr>
      <vt:lpstr>SCAO in NGSS sub-system </vt:lpstr>
      <vt:lpstr>SCAO Design / functionnalities</vt:lpstr>
      <vt:lpstr>Global SCAO Performances</vt:lpstr>
      <vt:lpstr>Updates since PDR</vt:lpstr>
      <vt:lpstr>SCAO – Low order Loop simulation</vt:lpstr>
      <vt:lpstr>Présentation PowerPoint</vt:lpstr>
      <vt:lpstr>Présentation PowerPoint</vt:lpstr>
      <vt:lpstr>Prototyping activities : OSM / PMU </vt:lpstr>
      <vt:lpstr>AIV strategy</vt:lpstr>
      <vt:lpstr>Conclusions</vt:lpstr>
      <vt:lpstr>New member in the AO team</vt:lpstr>
      <vt:lpstr>SCAO – NCPA strategy</vt:lpstr>
      <vt:lpstr>Présentation PowerPoint</vt:lpstr>
      <vt:lpstr>Présentation PowerPoint</vt:lpstr>
      <vt:lpstr>SCAO mechanical design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Jean-François Sauvage</dc:creator>
  <dc:description>Version 1.3</dc:description>
  <cp:lastModifiedBy>Jean-François Sauvage</cp:lastModifiedBy>
  <cp:revision>107</cp:revision>
  <dcterms:created xsi:type="dcterms:W3CDTF">2019-06-05T12:06:30Z</dcterms:created>
  <dcterms:modified xsi:type="dcterms:W3CDTF">2019-06-13T18:07:17Z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0x0101002DE828D5B2CDC343931F4756D25E912F00EB7D4CDC590C404C84F2CE959E0DF9E4</vt:lpwstr>
  </property>
  <property fmtid="{D5CDD505-2E9C-101B-9397-08002B2CF9AE}" pid="3" name="Status">
    <vt:lpwstr>Not Started</vt:lpwstr>
  </property>
  <property fmtid="{D5CDD505-2E9C-101B-9397-08002B2CF9AE}" pid="4" name="Author0">
    <vt:lpwstr>Fraser Clarke</vt:lpwstr>
  </property>
  <property fmtid="{D5CDD505-2E9C-101B-9397-08002B2CF9AE}" pid="5" name="_dlc_DocIdItemGuid">
    <vt:lpwstr>22256d34-34ff-436b-aba8-57af4e806c07</vt:lpwstr>
  </property>
</Properties>
</file>