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5"/>
  </p:notesMasterIdLst>
  <p:sldIdLst>
    <p:sldId id="256" r:id="rId3"/>
    <p:sldId id="274" r:id="rId4"/>
    <p:sldId id="276" r:id="rId5"/>
    <p:sldId id="277" r:id="rId6"/>
    <p:sldId id="275" r:id="rId7"/>
    <p:sldId id="281" r:id="rId8"/>
    <p:sldId id="278" r:id="rId9"/>
    <p:sldId id="271" r:id="rId10"/>
    <p:sldId id="272" r:id="rId11"/>
    <p:sldId id="259" r:id="rId12"/>
    <p:sldId id="282" r:id="rId13"/>
    <p:sldId id="258" r:id="rId14"/>
    <p:sldId id="264" r:id="rId15"/>
    <p:sldId id="262" r:id="rId16"/>
    <p:sldId id="260" r:id="rId17"/>
    <p:sldId id="268" r:id="rId18"/>
    <p:sldId id="265" r:id="rId19"/>
    <p:sldId id="279" r:id="rId20"/>
    <p:sldId id="283" r:id="rId21"/>
    <p:sldId id="280" r:id="rId22"/>
    <p:sldId id="285" r:id="rId23"/>
    <p:sldId id="284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94" autoAdjust="0"/>
    <p:restoredTop sz="92982" autoAdjust="0"/>
  </p:normalViewPr>
  <p:slideViewPr>
    <p:cSldViewPr snapToGrid="0">
      <p:cViewPr varScale="1">
        <p:scale>
          <a:sx n="79" d="100"/>
          <a:sy n="79" d="100"/>
        </p:scale>
        <p:origin x="480" y="3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5758AD-A035-4CCB-9F85-7CAC2AAC62FD}" type="datetimeFigureOut">
              <a:rPr lang="en-GB" smtClean="0"/>
              <a:t>12/06/2019</a:t>
            </a:fld>
            <a:endParaRPr lang="en-GB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B47BAA-1F59-43A1-AB43-B5F560A83C5A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08219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But rejecting </a:t>
            </a:r>
            <a:r>
              <a:rPr lang="en-US" dirty="0" err="1" smtClean="0"/>
              <a:t>subap</a:t>
            </a:r>
            <a:r>
              <a:rPr lang="en-US" dirty="0" smtClean="0"/>
              <a:t>,</a:t>
            </a:r>
            <a:r>
              <a:rPr lang="en-US" baseline="0" dirty="0" smtClean="0"/>
              <a:t> is it not bad for the atmospheric correction ?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960693-ADB3-C64E-BBEF-7C9EC877545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1205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3" descr="Afficher l'image d'origine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62" y="-247254"/>
            <a:ext cx="12115178" cy="7105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Modifiez le style du titre</a:t>
            </a:r>
            <a:endParaRPr lang="en-GB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Modifier le style des sous-titres du masque</a:t>
            </a:r>
            <a:endParaRPr lang="en-GB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12BCD-1F95-483C-8A3B-2555A27E2787}" type="datetimeFigureOut">
              <a:rPr lang="en-GB" smtClean="0"/>
              <a:t>12/06/2019</a:t>
            </a:fld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037FC-D9DE-4652-A0B4-22586E7B9FD0}" type="slidenum">
              <a:rPr lang="en-GB" smtClean="0"/>
              <a:t>‹N°›</a:t>
            </a:fld>
            <a:endParaRPr lang="en-GB"/>
          </a:p>
        </p:txBody>
      </p:sp>
      <p:pic>
        <p:nvPicPr>
          <p:cNvPr id="9" name="Imag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22" y="5884488"/>
            <a:ext cx="11967133" cy="973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3485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GB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12BCD-1F95-483C-8A3B-2555A27E2787}" type="datetimeFigureOut">
              <a:rPr lang="en-GB" smtClean="0"/>
              <a:t>12/06/2019</a:t>
            </a:fld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037FC-D9DE-4652-A0B4-22586E7B9FD0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97112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GB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12BCD-1F95-483C-8A3B-2555A27E2787}" type="datetimeFigureOut">
              <a:rPr lang="en-GB" smtClean="0"/>
              <a:t>12/06/2019</a:t>
            </a:fld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037FC-D9DE-4652-A0B4-22586E7B9FD0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43352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fr-FR"/>
              <a:t>Cliquez et modifiez le titre</a:t>
            </a:r>
            <a:endParaRPr lang="en-US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4008A-36C8-A649-918F-EBE2E2B15D74}" type="datetimeFigureOut">
              <a:rPr lang="fr-FR" smtClean="0"/>
              <a:t>12/06/2019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5C96F-A0EB-E84A-B236-7F80A725E4B3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62595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4008A-36C8-A649-918F-EBE2E2B15D74}" type="datetimeFigureOut">
              <a:rPr lang="fr-FR" smtClean="0"/>
              <a:t>12/06/2019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5C96F-A0EB-E84A-B236-7F80A725E4B3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59081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Cliquez et modifiez le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4008A-36C8-A649-918F-EBE2E2B15D74}" type="datetimeFigureOut">
              <a:rPr lang="fr-FR" smtClean="0"/>
              <a:t>12/06/2019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5C96F-A0EB-E84A-B236-7F80A725E4B3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0829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4008A-36C8-A649-918F-EBE2E2B15D74}" type="datetimeFigureOut">
              <a:rPr lang="fr-FR" smtClean="0"/>
              <a:t>12/06/2019</a:t>
            </a:fld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5C96F-A0EB-E84A-B236-7F80A725E4B3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2751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Cliquez et modifiez le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4008A-36C8-A649-918F-EBE2E2B15D74}" type="datetimeFigureOut">
              <a:rPr lang="fr-FR" smtClean="0"/>
              <a:t>12/06/2019</a:t>
            </a:fld>
            <a:endParaRPr lang="en-US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5C96F-A0EB-E84A-B236-7F80A725E4B3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40557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4008A-36C8-A649-918F-EBE2E2B15D74}" type="datetimeFigureOut">
              <a:rPr lang="fr-FR" smtClean="0"/>
              <a:t>12/06/2019</a:t>
            </a:fld>
            <a:endParaRPr lang="en-US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5C96F-A0EB-E84A-B236-7F80A725E4B3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1400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4008A-36C8-A649-918F-EBE2E2B15D74}" type="datetimeFigureOut">
              <a:rPr lang="fr-FR" smtClean="0"/>
              <a:t>12/06/2019</a:t>
            </a:fld>
            <a:endParaRPr lang="en-US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5C96F-A0EB-E84A-B236-7F80A725E4B3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93767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et modifiez le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4008A-36C8-A649-918F-EBE2E2B15D74}" type="datetimeFigureOut">
              <a:rPr lang="fr-FR" smtClean="0"/>
              <a:t>12/06/2019</a:t>
            </a:fld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5C96F-A0EB-E84A-B236-7F80A725E4B3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66633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GB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12BCD-1F95-483C-8A3B-2555A27E2787}" type="datetimeFigureOut">
              <a:rPr lang="en-GB" smtClean="0"/>
              <a:t>12/06/2019</a:t>
            </a:fld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037FC-D9DE-4652-A0B4-22586E7B9FD0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89008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et modifiez le titre</a:t>
            </a:r>
            <a:endParaRPr lang="en-US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4008A-36C8-A649-918F-EBE2E2B15D74}" type="datetimeFigureOut">
              <a:rPr lang="fr-FR" smtClean="0"/>
              <a:t>12/06/2019</a:t>
            </a:fld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5C96F-A0EB-E84A-B236-7F80A725E4B3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63063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4008A-36C8-A649-918F-EBE2E2B15D74}" type="datetimeFigureOut">
              <a:rPr lang="fr-FR" smtClean="0"/>
              <a:t>12/06/2019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5C96F-A0EB-E84A-B236-7F80A725E4B3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797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fr-FR"/>
              <a:t>Cliquez et modifiez le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4008A-36C8-A649-918F-EBE2E2B15D74}" type="datetimeFigureOut">
              <a:rPr lang="fr-FR" smtClean="0"/>
              <a:t>12/06/2019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5C96F-A0EB-E84A-B236-7F80A725E4B3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71896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Modifiez le style du titre</a:t>
            </a:r>
            <a:endParaRPr lang="en-GB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12BCD-1F95-483C-8A3B-2555A27E2787}" type="datetimeFigureOut">
              <a:rPr lang="en-GB" smtClean="0"/>
              <a:t>12/06/2019</a:t>
            </a:fld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037FC-D9DE-4652-A0B4-22586E7B9FD0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74920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GB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12BCD-1F95-483C-8A3B-2555A27E2787}" type="datetimeFigureOut">
              <a:rPr lang="en-GB" smtClean="0"/>
              <a:t>12/06/2019</a:t>
            </a:fld>
            <a:endParaRPr lang="en-GB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037FC-D9DE-4652-A0B4-22586E7B9FD0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23430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GB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12BCD-1F95-483C-8A3B-2555A27E2787}" type="datetimeFigureOut">
              <a:rPr lang="en-GB" smtClean="0"/>
              <a:t>12/06/2019</a:t>
            </a:fld>
            <a:endParaRPr lang="en-GB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037FC-D9DE-4652-A0B4-22586E7B9FD0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41749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GB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12BCD-1F95-483C-8A3B-2555A27E2787}" type="datetimeFigureOut">
              <a:rPr lang="en-GB" smtClean="0"/>
              <a:t>12/06/2019</a:t>
            </a:fld>
            <a:endParaRPr lang="en-GB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037FC-D9DE-4652-A0B4-22586E7B9FD0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58243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12BCD-1F95-483C-8A3B-2555A27E2787}" type="datetimeFigureOut">
              <a:rPr lang="en-GB" smtClean="0"/>
              <a:t>12/06/2019</a:t>
            </a:fld>
            <a:endParaRPr lang="en-GB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037FC-D9DE-4652-A0B4-22586E7B9FD0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47610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en-GB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12BCD-1F95-483C-8A3B-2555A27E2787}" type="datetimeFigureOut">
              <a:rPr lang="en-GB" smtClean="0"/>
              <a:t>12/06/2019</a:t>
            </a:fld>
            <a:endParaRPr lang="en-GB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037FC-D9DE-4652-A0B4-22586E7B9FD0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31609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en-GB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12BCD-1F95-483C-8A3B-2555A27E2787}" type="datetimeFigureOut">
              <a:rPr lang="en-GB" smtClean="0"/>
              <a:t>12/06/2019</a:t>
            </a:fld>
            <a:endParaRPr lang="en-GB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037FC-D9DE-4652-A0B4-22586E7B9FD0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56862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en-GB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B12BCD-1F95-483C-8A3B-2555A27E2787}" type="datetimeFigureOut">
              <a:rPr lang="en-GB" smtClean="0"/>
              <a:t>12/06/2019</a:t>
            </a:fld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3037FC-D9DE-4652-A0B4-22586E7B9FD0}" type="slidenum">
              <a:rPr lang="en-GB" smtClean="0"/>
              <a:t>‹N°›</a:t>
            </a:fld>
            <a:endParaRPr lang="en-GB"/>
          </a:p>
        </p:txBody>
      </p:sp>
      <p:pic>
        <p:nvPicPr>
          <p:cNvPr id="7" name="Image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22" y="5884488"/>
            <a:ext cx="11967133" cy="973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1581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Cliquez et modifiez le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E4008A-36C8-A649-918F-EBE2E2B15D74}" type="datetimeFigureOut">
              <a:rPr lang="fr-FR" smtClean="0"/>
              <a:t>12/06/2019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A5C96F-A0EB-E84A-B236-7F80A725E4B3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3763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6.png"/><Relationship Id="rId3" Type="http://schemas.openxmlformats.org/officeDocument/2006/relationships/image" Target="../media/image38.png"/><Relationship Id="rId7" Type="http://schemas.microsoft.com/office/2007/relationships/hdphoto" Target="../media/hdphoto3.wdp"/><Relationship Id="rId12" Type="http://schemas.microsoft.com/office/2007/relationships/hdphoto" Target="../media/hdphoto4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1.png"/><Relationship Id="rId11" Type="http://schemas.openxmlformats.org/officeDocument/2006/relationships/image" Target="../media/image45.png"/><Relationship Id="rId5" Type="http://schemas.openxmlformats.org/officeDocument/2006/relationships/image" Target="../media/image40.png"/><Relationship Id="rId15" Type="http://schemas.openxmlformats.org/officeDocument/2006/relationships/image" Target="../media/image48.jpg"/><Relationship Id="rId10" Type="http://schemas.openxmlformats.org/officeDocument/2006/relationships/image" Target="../media/image44.png"/><Relationship Id="rId4" Type="http://schemas.openxmlformats.org/officeDocument/2006/relationships/image" Target="../media/image39.jpeg"/><Relationship Id="rId9" Type="http://schemas.openxmlformats.org/officeDocument/2006/relationships/image" Target="../media/image43.png"/><Relationship Id="rId14" Type="http://schemas.openxmlformats.org/officeDocument/2006/relationships/image" Target="../media/image47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microsoft.com/office/2007/relationships/hdphoto" Target="../media/hdphoto1.wdp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5.jpeg"/><Relationship Id="rId7" Type="http://schemas.openxmlformats.org/officeDocument/2006/relationships/image" Target="../media/image1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microsoft.com/office/2007/relationships/hdphoto" Target="../media/hdphoto2.wdp"/><Relationship Id="rId9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emf"/><Relationship Id="rId4" Type="http://schemas.openxmlformats.org/officeDocument/2006/relationships/image" Target="../media/image20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5.jpeg"/><Relationship Id="rId7" Type="http://schemas.openxmlformats.org/officeDocument/2006/relationships/image" Target="../media/image1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microsoft.com/office/2007/relationships/hdphoto" Target="../media/hdphoto2.wdp"/><Relationship Id="rId9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4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microsoft.com/office/2007/relationships/hdphoto" Target="../media/hdphoto2.wdp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284308" y="440311"/>
            <a:ext cx="11648995" cy="2387600"/>
          </a:xfrm>
        </p:spPr>
        <p:txBody>
          <a:bodyPr>
            <a:normAutofit/>
          </a:bodyPr>
          <a:lstStyle/>
          <a:p>
            <a:r>
              <a:rPr lang="fr-FR" b="1" dirty="0" smtClean="0">
                <a:solidFill>
                  <a:schemeClr val="bg1"/>
                </a:solidFill>
              </a:rPr>
              <a:t>A story of </a:t>
            </a:r>
            <a:r>
              <a:rPr lang="fr-FR" b="1" dirty="0" err="1" smtClean="0">
                <a:solidFill>
                  <a:schemeClr val="bg1"/>
                </a:solidFill>
              </a:rPr>
              <a:t>errors</a:t>
            </a:r>
            <a:r>
              <a:rPr lang="fr-FR" b="1" dirty="0" smtClean="0">
                <a:solidFill>
                  <a:schemeClr val="bg1"/>
                </a:solidFill>
              </a:rPr>
              <a:t> and </a:t>
            </a:r>
            <a:r>
              <a:rPr lang="fr-FR" b="1" dirty="0" err="1" smtClean="0">
                <a:solidFill>
                  <a:schemeClr val="bg1"/>
                </a:solidFill>
              </a:rPr>
              <a:t>bias</a:t>
            </a:r>
            <a:r>
              <a:rPr lang="fr-FR" b="1" dirty="0" smtClean="0">
                <a:solidFill>
                  <a:schemeClr val="bg1"/>
                </a:solidFill>
              </a:rPr>
              <a:t/>
            </a:r>
            <a:br>
              <a:rPr lang="fr-FR" b="1" dirty="0" smtClean="0">
                <a:solidFill>
                  <a:schemeClr val="bg1"/>
                </a:solidFill>
              </a:rPr>
            </a:br>
            <a:r>
              <a:rPr lang="fr-FR" sz="1600" b="1" dirty="0" smtClean="0">
                <a:solidFill>
                  <a:schemeClr val="bg1"/>
                </a:solidFill>
              </a:rPr>
              <a:t> </a:t>
            </a:r>
            <a:r>
              <a:rPr lang="fr-FR" dirty="0">
                <a:solidFill>
                  <a:schemeClr val="bg1"/>
                </a:solidFill>
              </a:rPr>
              <a:t/>
            </a:r>
            <a:br>
              <a:rPr lang="fr-FR" dirty="0">
                <a:solidFill>
                  <a:schemeClr val="bg1"/>
                </a:solidFill>
              </a:rPr>
            </a:br>
            <a:r>
              <a:rPr lang="fr-FR" sz="4800" b="1" dirty="0" smtClean="0">
                <a:solidFill>
                  <a:schemeClr val="bg1"/>
                </a:solidFill>
              </a:rPr>
              <a:t>The optimisation of the LGS WFS for HARMONI</a:t>
            </a:r>
            <a:endParaRPr lang="en-GB" sz="8000" b="1" dirty="0">
              <a:solidFill>
                <a:schemeClr val="bg1"/>
              </a:solidFill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184223" y="3236164"/>
            <a:ext cx="10521560" cy="1655762"/>
          </a:xfrm>
        </p:spPr>
        <p:txBody>
          <a:bodyPr>
            <a:normAutofit fontScale="92500" lnSpcReduction="10000"/>
          </a:bodyPr>
          <a:lstStyle/>
          <a:p>
            <a:r>
              <a:rPr lang="fr-FR" sz="2800" dirty="0" smtClean="0">
                <a:solidFill>
                  <a:schemeClr val="bg1"/>
                </a:solidFill>
              </a:rPr>
              <a:t>T Fusco, B </a:t>
            </a:r>
            <a:r>
              <a:rPr lang="fr-FR" sz="2800" dirty="0" err="1" smtClean="0">
                <a:solidFill>
                  <a:schemeClr val="bg1"/>
                </a:solidFill>
              </a:rPr>
              <a:t>Neichel</a:t>
            </a:r>
            <a:r>
              <a:rPr lang="fr-FR" sz="2800" dirty="0" smtClean="0">
                <a:solidFill>
                  <a:schemeClr val="bg1"/>
                </a:solidFill>
              </a:rPr>
              <a:t>, </a:t>
            </a:r>
            <a:r>
              <a:rPr lang="fr-FR" sz="2800" dirty="0" smtClean="0">
                <a:solidFill>
                  <a:schemeClr val="bg1"/>
                </a:solidFill>
              </a:rPr>
              <a:t>C </a:t>
            </a:r>
            <a:r>
              <a:rPr lang="fr-FR" sz="2800" dirty="0" err="1" smtClean="0">
                <a:solidFill>
                  <a:schemeClr val="bg1"/>
                </a:solidFill>
              </a:rPr>
              <a:t>Correia</a:t>
            </a:r>
            <a:r>
              <a:rPr lang="fr-FR" sz="2800" dirty="0" smtClean="0">
                <a:solidFill>
                  <a:schemeClr val="bg1"/>
                </a:solidFill>
              </a:rPr>
              <a:t>, </a:t>
            </a:r>
            <a:r>
              <a:rPr lang="fr-FR" sz="2800" dirty="0">
                <a:solidFill>
                  <a:schemeClr val="bg1"/>
                </a:solidFill>
              </a:rPr>
              <a:t>L Blanco, </a:t>
            </a:r>
            <a:r>
              <a:rPr lang="fr-FR" sz="2800" dirty="0" smtClean="0">
                <a:solidFill>
                  <a:schemeClr val="bg1"/>
                </a:solidFill>
              </a:rPr>
              <a:t>A </a:t>
            </a:r>
            <a:r>
              <a:rPr lang="fr-FR" sz="2800" dirty="0" err="1">
                <a:solidFill>
                  <a:schemeClr val="bg1"/>
                </a:solidFill>
              </a:rPr>
              <a:t>Costille</a:t>
            </a:r>
            <a:r>
              <a:rPr lang="fr-FR" sz="2800" dirty="0">
                <a:solidFill>
                  <a:schemeClr val="bg1"/>
                </a:solidFill>
              </a:rPr>
              <a:t>,  K </a:t>
            </a:r>
            <a:r>
              <a:rPr lang="fr-FR" sz="2800" dirty="0" err="1">
                <a:solidFill>
                  <a:schemeClr val="bg1"/>
                </a:solidFill>
              </a:rPr>
              <a:t>Dohlen</a:t>
            </a:r>
            <a:r>
              <a:rPr lang="fr-FR" sz="2800" dirty="0">
                <a:solidFill>
                  <a:schemeClr val="bg1"/>
                </a:solidFill>
              </a:rPr>
              <a:t>, </a:t>
            </a:r>
            <a:endParaRPr lang="fr-FR" sz="2800" dirty="0" smtClean="0">
              <a:solidFill>
                <a:schemeClr val="bg1"/>
              </a:solidFill>
            </a:endParaRPr>
          </a:p>
          <a:p>
            <a:r>
              <a:rPr lang="fr-FR" sz="2800" dirty="0" smtClean="0">
                <a:solidFill>
                  <a:schemeClr val="bg1"/>
                </a:solidFill>
              </a:rPr>
              <a:t>JL </a:t>
            </a:r>
            <a:r>
              <a:rPr lang="fr-FR" sz="2800" dirty="0" err="1" smtClean="0">
                <a:solidFill>
                  <a:schemeClr val="bg1"/>
                </a:solidFill>
              </a:rPr>
              <a:t>Gach</a:t>
            </a:r>
            <a:r>
              <a:rPr lang="fr-FR" sz="2800" dirty="0">
                <a:solidFill>
                  <a:schemeClr val="bg1"/>
                </a:solidFill>
              </a:rPr>
              <a:t>, F </a:t>
            </a:r>
            <a:r>
              <a:rPr lang="fr-FR" sz="2800" dirty="0" err="1">
                <a:solidFill>
                  <a:schemeClr val="bg1"/>
                </a:solidFill>
              </a:rPr>
              <a:t>Rigaut</a:t>
            </a:r>
            <a:r>
              <a:rPr lang="fr-FR" sz="2800" dirty="0">
                <a:solidFill>
                  <a:schemeClr val="bg1"/>
                </a:solidFill>
              </a:rPr>
              <a:t>, </a:t>
            </a:r>
            <a:r>
              <a:rPr lang="fr-FR" sz="2800" dirty="0" smtClean="0">
                <a:solidFill>
                  <a:schemeClr val="bg1"/>
                </a:solidFill>
              </a:rPr>
              <a:t>E Renault, A </a:t>
            </a:r>
            <a:r>
              <a:rPr lang="fr-FR" sz="2800" dirty="0" err="1" smtClean="0">
                <a:solidFill>
                  <a:schemeClr val="bg1"/>
                </a:solidFill>
              </a:rPr>
              <a:t>Bonnefoi</a:t>
            </a:r>
            <a:r>
              <a:rPr lang="fr-FR" sz="2800" dirty="0" smtClean="0">
                <a:solidFill>
                  <a:schemeClr val="bg1"/>
                </a:solidFill>
              </a:rPr>
              <a:t>, </a:t>
            </a:r>
            <a:r>
              <a:rPr lang="fr-FR" sz="2800" dirty="0" smtClean="0">
                <a:solidFill>
                  <a:schemeClr val="bg1"/>
                </a:solidFill>
              </a:rPr>
              <a:t>Z </a:t>
            </a:r>
            <a:r>
              <a:rPr lang="fr-FR" sz="2800" dirty="0" smtClean="0">
                <a:solidFill>
                  <a:schemeClr val="bg1"/>
                </a:solidFill>
              </a:rPr>
              <a:t>Ke, K El-Hadi, </a:t>
            </a:r>
            <a:r>
              <a:rPr lang="fr-FR" sz="2800" dirty="0" smtClean="0">
                <a:solidFill>
                  <a:schemeClr val="bg1"/>
                </a:solidFill>
              </a:rPr>
              <a:t>                                      J </a:t>
            </a:r>
            <a:r>
              <a:rPr lang="fr-FR" sz="2800" dirty="0" err="1" smtClean="0">
                <a:solidFill>
                  <a:schemeClr val="bg1"/>
                </a:solidFill>
              </a:rPr>
              <a:t>Paufique</a:t>
            </a:r>
            <a:r>
              <a:rPr lang="fr-FR" sz="2800" dirty="0" smtClean="0">
                <a:solidFill>
                  <a:schemeClr val="bg1"/>
                </a:solidFill>
              </a:rPr>
              <a:t>, S </a:t>
            </a:r>
            <a:r>
              <a:rPr lang="fr-FR" sz="2800" dirty="0" err="1" smtClean="0">
                <a:solidFill>
                  <a:schemeClr val="bg1"/>
                </a:solidFill>
              </a:rPr>
              <a:t>Oberti</a:t>
            </a:r>
            <a:r>
              <a:rPr lang="fr-FR" sz="2800" dirty="0" smtClean="0">
                <a:solidFill>
                  <a:schemeClr val="bg1"/>
                </a:solidFill>
              </a:rPr>
              <a:t>, </a:t>
            </a:r>
            <a:r>
              <a:rPr lang="fr-FR" sz="2800" dirty="0" smtClean="0">
                <a:solidFill>
                  <a:schemeClr val="bg1"/>
                </a:solidFill>
              </a:rPr>
              <a:t>M </a:t>
            </a:r>
            <a:r>
              <a:rPr lang="fr-FR" sz="2800" dirty="0" err="1" smtClean="0">
                <a:solidFill>
                  <a:schemeClr val="bg1"/>
                </a:solidFill>
              </a:rPr>
              <a:t>LeLouarn</a:t>
            </a:r>
            <a:r>
              <a:rPr lang="fr-FR" sz="2800" dirty="0" smtClean="0">
                <a:solidFill>
                  <a:schemeClr val="bg1"/>
                </a:solidFill>
              </a:rPr>
              <a:t>, C </a:t>
            </a:r>
            <a:r>
              <a:rPr lang="fr-FR" sz="2800" dirty="0" err="1" smtClean="0">
                <a:solidFill>
                  <a:schemeClr val="bg1"/>
                </a:solidFill>
              </a:rPr>
              <a:t>Vérinaud</a:t>
            </a:r>
            <a:r>
              <a:rPr lang="fr-FR" sz="2800" dirty="0" smtClean="0">
                <a:solidFill>
                  <a:schemeClr val="bg1"/>
                </a:solidFill>
              </a:rPr>
              <a:t>, </a:t>
            </a:r>
          </a:p>
          <a:p>
            <a:r>
              <a:rPr lang="fr-FR" sz="2800" dirty="0" smtClean="0">
                <a:solidFill>
                  <a:schemeClr val="bg1"/>
                </a:solidFill>
              </a:rPr>
              <a:t>F </a:t>
            </a:r>
            <a:r>
              <a:rPr lang="fr-FR" sz="2800" dirty="0" smtClean="0">
                <a:solidFill>
                  <a:schemeClr val="bg1"/>
                </a:solidFill>
              </a:rPr>
              <a:t>Clarke, I </a:t>
            </a:r>
            <a:r>
              <a:rPr lang="fr-FR" sz="2800" dirty="0" err="1" smtClean="0">
                <a:solidFill>
                  <a:schemeClr val="bg1"/>
                </a:solidFill>
              </a:rPr>
              <a:t>Bryson</a:t>
            </a:r>
            <a:r>
              <a:rPr lang="fr-FR" sz="2800" dirty="0" smtClean="0">
                <a:solidFill>
                  <a:schemeClr val="bg1"/>
                </a:solidFill>
              </a:rPr>
              <a:t> , N </a:t>
            </a:r>
            <a:r>
              <a:rPr lang="fr-FR" sz="2800" dirty="0" err="1" smtClean="0">
                <a:solidFill>
                  <a:schemeClr val="bg1"/>
                </a:solidFill>
              </a:rPr>
              <a:t>Thatte</a:t>
            </a:r>
            <a:endParaRPr lang="fr-FR" sz="2800" dirty="0" smtClean="0">
              <a:solidFill>
                <a:schemeClr val="bg1"/>
              </a:solidFill>
            </a:endParaRPr>
          </a:p>
        </p:txBody>
      </p:sp>
      <p:pic>
        <p:nvPicPr>
          <p:cNvPr id="5" name="Imag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2977" y="-42893"/>
            <a:ext cx="1002806" cy="413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39937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36177" y="108382"/>
            <a:ext cx="10515600" cy="1325563"/>
          </a:xfrm>
        </p:spPr>
        <p:txBody>
          <a:bodyPr>
            <a:normAutofit/>
          </a:bodyPr>
          <a:lstStyle/>
          <a:p>
            <a:r>
              <a:rPr lang="fr-FR" sz="4000" b="1" dirty="0" smtClean="0"/>
              <a:t>Simplification of the system : for the </a:t>
            </a:r>
            <a:r>
              <a:rPr lang="fr-FR" sz="4000" b="1" dirty="0" err="1" smtClean="0"/>
              <a:t>sake</a:t>
            </a:r>
            <a:r>
              <a:rPr lang="fr-FR" sz="4000" b="1" dirty="0" smtClean="0"/>
              <a:t> of the </a:t>
            </a:r>
            <a:r>
              <a:rPr lang="fr-FR" sz="4000" b="1" dirty="0" err="1" smtClean="0"/>
              <a:t>understanding</a:t>
            </a:r>
            <a:r>
              <a:rPr lang="fr-FR" sz="4000" b="1" dirty="0" smtClean="0"/>
              <a:t> and </a:t>
            </a:r>
            <a:r>
              <a:rPr lang="fr-FR" sz="4000" b="1" dirty="0" err="1" smtClean="0"/>
              <a:t>parameter</a:t>
            </a:r>
            <a:r>
              <a:rPr lang="fr-FR" sz="4000" b="1" dirty="0" smtClean="0"/>
              <a:t> </a:t>
            </a:r>
            <a:r>
              <a:rPr lang="fr-FR" sz="4000" b="1" dirty="0" err="1" smtClean="0"/>
              <a:t>space</a:t>
            </a:r>
            <a:r>
              <a:rPr lang="fr-FR" sz="4000" b="1" dirty="0" smtClean="0"/>
              <a:t> optimisation  </a:t>
            </a:r>
            <a:endParaRPr lang="en-GB" sz="4000" b="1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7585" y="1433945"/>
            <a:ext cx="6147257" cy="4610443"/>
          </a:xfrm>
          <a:prstGeom prst="rect">
            <a:avLst/>
          </a:prstGeom>
        </p:spPr>
      </p:pic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36177" y="1693050"/>
            <a:ext cx="7062150" cy="4351338"/>
          </a:xfrm>
        </p:spPr>
        <p:txBody>
          <a:bodyPr>
            <a:normAutofit/>
          </a:bodyPr>
          <a:lstStyle/>
          <a:p>
            <a:r>
              <a:rPr lang="fr-FR" sz="2000" dirty="0" smtClean="0"/>
              <a:t>8m </a:t>
            </a:r>
            <a:r>
              <a:rPr lang="fr-FR" sz="2000" dirty="0" err="1" smtClean="0"/>
              <a:t>telescope</a:t>
            </a:r>
            <a:r>
              <a:rPr lang="fr-FR" sz="2000" dirty="0" smtClean="0"/>
              <a:t> </a:t>
            </a:r>
          </a:p>
          <a:p>
            <a:r>
              <a:rPr lang="fr-FR" sz="2000" dirty="0" smtClean="0"/>
              <a:t>0.5 pitch </a:t>
            </a:r>
          </a:p>
          <a:p>
            <a:r>
              <a:rPr lang="fr-FR" sz="2000" dirty="0" smtClean="0"/>
              <a:t>Na altitude = 40 </a:t>
            </a:r>
            <a:r>
              <a:rPr lang="fr-FR" sz="2000" dirty="0" smtClean="0"/>
              <a:t>km </a:t>
            </a:r>
            <a:r>
              <a:rPr lang="fr-FR" sz="2000" dirty="0" smtClean="0"/>
              <a:t>(to </a:t>
            </a:r>
            <a:r>
              <a:rPr lang="fr-FR" sz="2000" dirty="0" err="1" smtClean="0"/>
              <a:t>keep</a:t>
            </a:r>
            <a:r>
              <a:rPr lang="fr-FR" sz="2000" dirty="0" smtClean="0"/>
              <a:t> the </a:t>
            </a:r>
            <a:r>
              <a:rPr lang="fr-FR" sz="2000" dirty="0" err="1" smtClean="0"/>
              <a:t>elongation</a:t>
            </a:r>
            <a:r>
              <a:rPr lang="fr-FR" sz="2000" dirty="0" smtClean="0"/>
              <a:t> </a:t>
            </a:r>
            <a:r>
              <a:rPr lang="fr-FR" sz="2000" dirty="0" err="1" smtClean="0"/>
              <a:t>geometry</a:t>
            </a:r>
            <a:r>
              <a:rPr lang="fr-FR" sz="2000" dirty="0" smtClean="0"/>
              <a:t>) </a:t>
            </a:r>
          </a:p>
          <a:p>
            <a:r>
              <a:rPr lang="fr-FR" sz="2000" dirty="0" smtClean="0"/>
              <a:t>LGS </a:t>
            </a:r>
            <a:r>
              <a:rPr lang="fr-FR" sz="2000" dirty="0" err="1" smtClean="0"/>
              <a:t>asterism</a:t>
            </a:r>
            <a:r>
              <a:rPr lang="fr-FR" sz="2000" dirty="0" smtClean="0"/>
              <a:t> = « </a:t>
            </a:r>
            <a:r>
              <a:rPr lang="fr-FR" sz="2000" dirty="0" err="1" smtClean="0"/>
              <a:t>rim</a:t>
            </a:r>
            <a:r>
              <a:rPr lang="fr-FR" sz="2000" dirty="0" smtClean="0"/>
              <a:t> – ray » </a:t>
            </a:r>
            <a:r>
              <a:rPr lang="fr-FR" sz="2000" dirty="0" err="1" smtClean="0"/>
              <a:t>approach</a:t>
            </a:r>
            <a:endParaRPr lang="fr-FR" sz="2000" dirty="0" smtClean="0"/>
          </a:p>
          <a:p>
            <a:pPr marL="0" indent="0">
              <a:buNone/>
            </a:pPr>
            <a:r>
              <a:rPr lang="fr-FR" sz="2000" dirty="0"/>
              <a:t> </a:t>
            </a:r>
            <a:r>
              <a:rPr lang="fr-FR" sz="2000" dirty="0" smtClean="0"/>
              <a:t>                               </a:t>
            </a:r>
            <a:r>
              <a:rPr lang="fr-FR" sz="2000" dirty="0" smtClean="0">
                <a:sym typeface="Wingdings" panose="05000000000000000000" pitchFamily="2" charset="2"/>
              </a:rPr>
              <a:t> optimal </a:t>
            </a:r>
            <a:r>
              <a:rPr lang="fr-FR" sz="2000" dirty="0" err="1" smtClean="0">
                <a:sym typeface="Wingdings" panose="05000000000000000000" pitchFamily="2" charset="2"/>
              </a:rPr>
              <a:t>separation</a:t>
            </a:r>
            <a:r>
              <a:rPr lang="fr-FR" sz="2000" dirty="0" smtClean="0">
                <a:sym typeface="Wingdings" panose="05000000000000000000" pitchFamily="2" charset="2"/>
              </a:rPr>
              <a:t> </a:t>
            </a:r>
            <a:endParaRPr lang="fr-FR" sz="2000" dirty="0"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fr-FR" sz="1000" dirty="0" smtClean="0">
              <a:sym typeface="Wingdings" panose="05000000000000000000" pitchFamily="2" charset="2"/>
            </a:endParaRPr>
          </a:p>
          <a:p>
            <a:r>
              <a:rPr lang="fr-FR" sz="2000" dirty="0" smtClean="0">
                <a:sym typeface="Wingdings" panose="05000000000000000000" pitchFamily="2" charset="2"/>
              </a:rPr>
              <a:t>10x10 pixels SH WFS </a:t>
            </a:r>
          </a:p>
          <a:p>
            <a:r>
              <a:rPr lang="fr-FR" sz="2000" dirty="0" smtClean="0">
                <a:sym typeface="Wingdings" panose="05000000000000000000" pitchFamily="2" charset="2"/>
              </a:rPr>
              <a:t>1’’ pixel </a:t>
            </a:r>
          </a:p>
          <a:p>
            <a:r>
              <a:rPr lang="fr-FR" sz="2000" dirty="0" smtClean="0">
                <a:sym typeface="Wingdings" panose="05000000000000000000" pitchFamily="2" charset="2"/>
              </a:rPr>
              <a:t>1’’ LGS spot </a:t>
            </a:r>
            <a:r>
              <a:rPr lang="fr-FR" sz="2000" dirty="0" smtClean="0">
                <a:sym typeface="Wingdings" panose="05000000000000000000" pitchFamily="2" charset="2"/>
              </a:rPr>
              <a:t>size</a:t>
            </a:r>
          </a:p>
          <a:p>
            <a:r>
              <a:rPr lang="fr-FR" sz="2000" dirty="0" smtClean="0">
                <a:sym typeface="Wingdings" panose="05000000000000000000" pitchFamily="2" charset="2"/>
              </a:rPr>
              <a:t>Very simple « top </a:t>
            </a:r>
            <a:r>
              <a:rPr lang="fr-FR" sz="2000" dirty="0" err="1" smtClean="0">
                <a:sym typeface="Wingdings" panose="05000000000000000000" pitchFamily="2" charset="2"/>
              </a:rPr>
              <a:t>hat</a:t>
            </a:r>
            <a:r>
              <a:rPr lang="fr-FR" sz="2000" dirty="0" smtClean="0">
                <a:sym typeface="Wingdings" panose="05000000000000000000" pitchFamily="2" charset="2"/>
              </a:rPr>
              <a:t> » structure for the </a:t>
            </a:r>
            <a:r>
              <a:rPr lang="fr-FR" sz="2000" dirty="0" err="1" smtClean="0">
                <a:sym typeface="Wingdings" panose="05000000000000000000" pitchFamily="2" charset="2"/>
              </a:rPr>
              <a:t>soduim</a:t>
            </a:r>
            <a:r>
              <a:rPr lang="fr-FR" sz="2000" dirty="0" smtClean="0">
                <a:sym typeface="Wingdings" panose="05000000000000000000" pitchFamily="2" charset="2"/>
              </a:rPr>
              <a:t> </a:t>
            </a:r>
            <a:r>
              <a:rPr lang="fr-FR" sz="2000" dirty="0" err="1" smtClean="0">
                <a:sym typeface="Wingdings" panose="05000000000000000000" pitchFamily="2" charset="2"/>
              </a:rPr>
              <a:t>density</a:t>
            </a:r>
            <a:r>
              <a:rPr lang="fr-FR" sz="2000" dirty="0" smtClean="0">
                <a:sym typeface="Wingdings" panose="05000000000000000000" pitchFamily="2" charset="2"/>
              </a:rPr>
              <a:t> </a:t>
            </a:r>
          </a:p>
          <a:p>
            <a:pPr marL="0" indent="0">
              <a:buNone/>
            </a:pPr>
            <a:r>
              <a:rPr lang="fr-FR" sz="2000" dirty="0">
                <a:sym typeface="Wingdings" panose="05000000000000000000" pitchFamily="2" charset="2"/>
              </a:rPr>
              <a:t> </a:t>
            </a:r>
            <a:r>
              <a:rPr lang="fr-FR" sz="2000" dirty="0" smtClean="0">
                <a:sym typeface="Wingdings" panose="05000000000000000000" pitchFamily="2" charset="2"/>
              </a:rPr>
              <a:t>    (</a:t>
            </a:r>
            <a:r>
              <a:rPr lang="fr-FR" sz="2000" dirty="0" err="1" smtClean="0">
                <a:sym typeface="Wingdings" panose="05000000000000000000" pitchFamily="2" charset="2"/>
              </a:rPr>
              <a:t>width</a:t>
            </a:r>
            <a:r>
              <a:rPr lang="fr-FR" sz="2000" dirty="0" smtClean="0">
                <a:sym typeface="Wingdings" panose="05000000000000000000" pitchFamily="2" charset="2"/>
              </a:rPr>
              <a:t> : </a:t>
            </a:r>
            <a:r>
              <a:rPr lang="fr-FR" sz="2000" dirty="0" err="1" smtClean="0">
                <a:sym typeface="Wingdings" panose="05000000000000000000" pitchFamily="2" charset="2"/>
              </a:rPr>
              <a:t>from</a:t>
            </a:r>
            <a:r>
              <a:rPr lang="fr-FR" sz="2000" dirty="0" smtClean="0">
                <a:sym typeface="Wingdings" panose="05000000000000000000" pitchFamily="2" charset="2"/>
              </a:rPr>
              <a:t> 0 to 30 km) </a:t>
            </a:r>
            <a:endParaRPr lang="fr-FR" sz="2000" dirty="0" smtClean="0"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81188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3400" y="0"/>
            <a:ext cx="10515600" cy="1325563"/>
          </a:xfrm>
        </p:spPr>
        <p:txBody>
          <a:bodyPr/>
          <a:lstStyle/>
          <a:p>
            <a:r>
              <a:rPr lang="fr-FR" dirty="0" smtClean="0"/>
              <a:t>How </a:t>
            </a:r>
            <a:r>
              <a:rPr lang="fr-FR" dirty="0" err="1" smtClean="0"/>
              <a:t>many</a:t>
            </a:r>
            <a:r>
              <a:rPr lang="fr-FR" dirty="0" smtClean="0"/>
              <a:t> photons ? </a:t>
            </a:r>
            <a:endParaRPr lang="en-GB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52400" y="1156480"/>
            <a:ext cx="11557000" cy="4351338"/>
          </a:xfrm>
        </p:spPr>
        <p:txBody>
          <a:bodyPr/>
          <a:lstStyle/>
          <a:p>
            <a:r>
              <a:rPr lang="fr-FR" sz="2400" dirty="0" err="1" smtClean="0"/>
              <a:t>From</a:t>
            </a:r>
            <a:r>
              <a:rPr lang="fr-FR" sz="2400" dirty="0" smtClean="0"/>
              <a:t> AOF (0.2m sup-</a:t>
            </a:r>
            <a:r>
              <a:rPr lang="fr-FR" sz="2400" dirty="0" err="1" smtClean="0"/>
              <a:t>ap</a:t>
            </a:r>
            <a:r>
              <a:rPr lang="fr-FR" sz="2400" dirty="0" smtClean="0"/>
              <a:t>, 1kHz)  </a:t>
            </a:r>
            <a:r>
              <a:rPr lang="fr-FR" sz="2400" dirty="0" smtClean="0">
                <a:sym typeface="Wingdings" panose="05000000000000000000" pitchFamily="2" charset="2"/>
              </a:rPr>
              <a:t>to ELT</a:t>
            </a:r>
            <a:r>
              <a:rPr lang="fr-FR" sz="2400" dirty="0"/>
              <a:t> (</a:t>
            </a:r>
            <a:r>
              <a:rPr lang="fr-FR" sz="2400" dirty="0" smtClean="0"/>
              <a:t>0.5m </a:t>
            </a:r>
            <a:r>
              <a:rPr lang="fr-FR" sz="2400" dirty="0"/>
              <a:t>sup-</a:t>
            </a:r>
            <a:r>
              <a:rPr lang="fr-FR" sz="2400" dirty="0" err="1"/>
              <a:t>ap</a:t>
            </a:r>
            <a:r>
              <a:rPr lang="fr-FR" sz="2400" dirty="0"/>
              <a:t>, </a:t>
            </a:r>
            <a:r>
              <a:rPr lang="fr-FR" sz="2400" dirty="0" smtClean="0"/>
              <a:t>0.5kHz</a:t>
            </a:r>
            <a:r>
              <a:rPr lang="fr-FR" sz="2400" dirty="0"/>
              <a:t>) </a:t>
            </a:r>
            <a:r>
              <a:rPr lang="fr-FR" sz="2400" dirty="0" smtClean="0"/>
              <a:t>=&gt; 12.5 times more photons</a:t>
            </a:r>
          </a:p>
          <a:p>
            <a:endParaRPr lang="fr-FR" dirty="0"/>
          </a:p>
          <a:p>
            <a:endParaRPr lang="en-GB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83493"/>
            <a:ext cx="8813800" cy="5274507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6215963" y="2482043"/>
            <a:ext cx="5793754" cy="830997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fr-FR" sz="2400" dirty="0" err="1" smtClean="0"/>
              <a:t>Mean</a:t>
            </a:r>
            <a:r>
              <a:rPr lang="fr-FR" sz="2400" dirty="0" smtClean="0"/>
              <a:t> value          ~2000 ph / </a:t>
            </a:r>
            <a:r>
              <a:rPr lang="fr-FR" sz="2400" dirty="0"/>
              <a:t>sup-</a:t>
            </a:r>
            <a:r>
              <a:rPr lang="fr-FR" sz="2400" dirty="0" err="1"/>
              <a:t>ap</a:t>
            </a:r>
            <a:r>
              <a:rPr lang="fr-FR" sz="2400" dirty="0"/>
              <a:t> / </a:t>
            </a:r>
            <a:r>
              <a:rPr lang="fr-FR" sz="2400" dirty="0" smtClean="0"/>
              <a:t>frame</a:t>
            </a:r>
          </a:p>
          <a:p>
            <a:r>
              <a:rPr lang="fr-FR" sz="2400" b="1" dirty="0" err="1" smtClean="0"/>
              <a:t>Pessimistic</a:t>
            </a:r>
            <a:r>
              <a:rPr lang="fr-FR" sz="2400" b="1" dirty="0" smtClean="0"/>
              <a:t> value ~1000 ph </a:t>
            </a:r>
            <a:r>
              <a:rPr lang="fr-FR" sz="2400" b="1" dirty="0"/>
              <a:t>/ sup-</a:t>
            </a:r>
            <a:r>
              <a:rPr lang="fr-FR" sz="2400" b="1" dirty="0" err="1"/>
              <a:t>ap</a:t>
            </a:r>
            <a:r>
              <a:rPr lang="fr-FR" sz="2400" b="1" dirty="0"/>
              <a:t> / </a:t>
            </a:r>
            <a:r>
              <a:rPr lang="fr-FR" sz="2400" b="1" dirty="0" smtClean="0"/>
              <a:t>frame</a:t>
            </a:r>
            <a:endParaRPr lang="fr-FR" sz="2400" b="1" dirty="0"/>
          </a:p>
        </p:txBody>
      </p:sp>
    </p:spTree>
    <p:extLst>
      <p:ext uri="{BB962C8B-B14F-4D97-AF65-F5344CB8AC3E}">
        <p14:creationId xmlns:p14="http://schemas.microsoft.com/office/powerpoint/2010/main" val="1898777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3047" y="0"/>
            <a:ext cx="10515600" cy="1325563"/>
          </a:xfrm>
        </p:spPr>
        <p:txBody>
          <a:bodyPr>
            <a:normAutofit/>
          </a:bodyPr>
          <a:lstStyle/>
          <a:p>
            <a:r>
              <a:rPr lang="fr-FR" sz="4000" b="1" dirty="0" smtClean="0"/>
              <a:t>Impact of LGS </a:t>
            </a:r>
            <a:r>
              <a:rPr lang="fr-FR" sz="4000" b="1" dirty="0" err="1" smtClean="0"/>
              <a:t>number</a:t>
            </a:r>
            <a:r>
              <a:rPr lang="fr-FR" sz="4000" b="1" dirty="0" smtClean="0"/>
              <a:t> … This </a:t>
            </a:r>
            <a:r>
              <a:rPr lang="fr-FR" sz="4000" b="1" dirty="0" err="1" smtClean="0"/>
              <a:t>is</a:t>
            </a:r>
            <a:r>
              <a:rPr lang="fr-FR" sz="4000" b="1" dirty="0" smtClean="0"/>
              <a:t> </a:t>
            </a:r>
            <a:r>
              <a:rPr lang="fr-FR" sz="4000" b="1" dirty="0" err="1" smtClean="0"/>
              <a:t>critical</a:t>
            </a:r>
            <a:r>
              <a:rPr lang="fr-FR" sz="4000" b="1" dirty="0" smtClean="0"/>
              <a:t> !!!!</a:t>
            </a:r>
            <a:endParaRPr lang="en-GB" sz="4000" b="1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0321" y="1061640"/>
            <a:ext cx="7323272" cy="4117462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6940611" y="2977502"/>
            <a:ext cx="4594155" cy="1146747"/>
          </a:xfrm>
          <a:prstGeom prst="rect">
            <a:avLst/>
          </a:prstGeom>
        </p:spPr>
      </p:pic>
      <p:pic>
        <p:nvPicPr>
          <p:cNvPr id="6" name="Espace réservé du contenu 11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 rot="5400000">
            <a:off x="8625674" y="3018162"/>
            <a:ext cx="4639339" cy="1123171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1323109" y="5040413"/>
            <a:ext cx="716683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In </a:t>
            </a:r>
            <a:r>
              <a:rPr lang="fr-FR" dirty="0" err="1" smtClean="0"/>
              <a:t>that</a:t>
            </a:r>
            <a:r>
              <a:rPr lang="fr-FR" dirty="0" smtClean="0"/>
              <a:t> case, </a:t>
            </a:r>
            <a:r>
              <a:rPr lang="fr-FR" dirty="0" err="1" smtClean="0"/>
              <a:t>side</a:t>
            </a:r>
            <a:r>
              <a:rPr lang="fr-FR" dirty="0" smtClean="0"/>
              <a:t> </a:t>
            </a:r>
            <a:r>
              <a:rPr lang="fr-FR" dirty="0" err="1" smtClean="0"/>
              <a:t>launch</a:t>
            </a:r>
            <a:r>
              <a:rPr lang="fr-FR" dirty="0" smtClean="0"/>
              <a:t> </a:t>
            </a:r>
            <a:r>
              <a:rPr lang="fr-FR" dirty="0" err="1" smtClean="0"/>
              <a:t>is</a:t>
            </a:r>
            <a:r>
              <a:rPr lang="fr-FR" dirty="0" smtClean="0"/>
              <a:t> </a:t>
            </a:r>
            <a:r>
              <a:rPr lang="fr-FR" dirty="0" err="1" smtClean="0"/>
              <a:t>both</a:t>
            </a:r>
            <a:r>
              <a:rPr lang="fr-FR" dirty="0" smtClean="0"/>
              <a:t> a part </a:t>
            </a:r>
            <a:r>
              <a:rPr lang="fr-FR" dirty="0" err="1" smtClean="0"/>
              <a:t>problem</a:t>
            </a:r>
            <a:r>
              <a:rPr lang="fr-FR" dirty="0" smtClean="0"/>
              <a:t> and part of the solution !</a:t>
            </a:r>
          </a:p>
          <a:p>
            <a:pPr marL="285750" indent="-285750">
              <a:buFont typeface="Symbol" panose="05050102010706020507" pitchFamily="18" charset="2"/>
              <a:buChar char="Þ"/>
            </a:pPr>
            <a:r>
              <a:rPr lang="fr-FR" sz="1600" dirty="0" err="1" smtClean="0">
                <a:solidFill>
                  <a:srgbClr val="FF0000"/>
                </a:solidFill>
              </a:rPr>
              <a:t>Side</a:t>
            </a:r>
            <a:r>
              <a:rPr lang="fr-FR" sz="1600" dirty="0" smtClean="0">
                <a:solidFill>
                  <a:srgbClr val="FF0000"/>
                </a:solidFill>
              </a:rPr>
              <a:t> </a:t>
            </a:r>
            <a:r>
              <a:rPr lang="fr-FR" sz="1600" dirty="0" err="1" smtClean="0">
                <a:solidFill>
                  <a:srgbClr val="FF0000"/>
                </a:solidFill>
              </a:rPr>
              <a:t>launch</a:t>
            </a:r>
            <a:r>
              <a:rPr lang="fr-FR" sz="1600" dirty="0" smtClean="0">
                <a:solidFill>
                  <a:srgbClr val="FF0000"/>
                </a:solidFill>
              </a:rPr>
              <a:t> =&gt; </a:t>
            </a:r>
            <a:r>
              <a:rPr lang="fr-FR" sz="1600" dirty="0" err="1" smtClean="0">
                <a:solidFill>
                  <a:srgbClr val="FF0000"/>
                </a:solidFill>
              </a:rPr>
              <a:t>elongation</a:t>
            </a:r>
            <a:r>
              <a:rPr lang="fr-FR" sz="1600" dirty="0" smtClean="0">
                <a:solidFill>
                  <a:srgbClr val="FF0000"/>
                </a:solidFill>
              </a:rPr>
              <a:t> x 2 w.r.t central </a:t>
            </a:r>
            <a:r>
              <a:rPr lang="fr-FR" sz="1600" dirty="0" err="1" smtClean="0">
                <a:solidFill>
                  <a:srgbClr val="FF0000"/>
                </a:solidFill>
              </a:rPr>
              <a:t>launch</a:t>
            </a:r>
            <a:r>
              <a:rPr lang="fr-FR" sz="1600" dirty="0" smtClean="0">
                <a:solidFill>
                  <a:srgbClr val="FF0000"/>
                </a:solidFill>
              </a:rPr>
              <a:t> </a:t>
            </a:r>
          </a:p>
          <a:p>
            <a:pPr marL="285750" indent="-285750">
              <a:buFont typeface="Symbol" panose="05050102010706020507" pitchFamily="18" charset="2"/>
              <a:buChar char="Þ"/>
            </a:pPr>
            <a:r>
              <a:rPr lang="fr-FR" sz="1600" dirty="0" smtClean="0">
                <a:solidFill>
                  <a:schemeClr val="accent6">
                    <a:lumMod val="50000"/>
                  </a:schemeClr>
                </a:solidFill>
              </a:rPr>
              <a:t>It </a:t>
            </a:r>
            <a:r>
              <a:rPr lang="fr-FR" sz="1600" dirty="0" err="1" smtClean="0">
                <a:solidFill>
                  <a:schemeClr val="accent6">
                    <a:lumMod val="50000"/>
                  </a:schemeClr>
                </a:solidFill>
              </a:rPr>
              <a:t>brings</a:t>
            </a:r>
            <a:r>
              <a:rPr lang="fr-FR" sz="16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fr-FR" sz="1600" dirty="0" err="1" smtClean="0">
                <a:solidFill>
                  <a:schemeClr val="accent6">
                    <a:lumMod val="50000"/>
                  </a:schemeClr>
                </a:solidFill>
              </a:rPr>
              <a:t>measurement</a:t>
            </a:r>
            <a:r>
              <a:rPr lang="fr-FR" sz="16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fr-FR" sz="1600" dirty="0" err="1" smtClean="0">
                <a:solidFill>
                  <a:schemeClr val="accent6">
                    <a:lumMod val="50000"/>
                  </a:schemeClr>
                </a:solidFill>
              </a:rPr>
              <a:t>diversity</a:t>
            </a:r>
            <a:r>
              <a:rPr lang="fr-FR" sz="1600" dirty="0" smtClean="0">
                <a:solidFill>
                  <a:schemeClr val="accent6">
                    <a:lumMod val="50000"/>
                  </a:schemeClr>
                </a:solidFill>
              </a:rPr>
              <a:t> : </a:t>
            </a:r>
            <a:r>
              <a:rPr lang="fr-FR" sz="1600" dirty="0" err="1" smtClean="0">
                <a:solidFill>
                  <a:schemeClr val="accent6">
                    <a:lumMod val="50000"/>
                  </a:schemeClr>
                </a:solidFill>
              </a:rPr>
              <a:t>strong</a:t>
            </a:r>
            <a:r>
              <a:rPr lang="fr-FR" sz="16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fr-FR" sz="1600" dirty="0" err="1" smtClean="0">
                <a:solidFill>
                  <a:schemeClr val="accent6">
                    <a:lumMod val="50000"/>
                  </a:schemeClr>
                </a:solidFill>
              </a:rPr>
              <a:t>elongated</a:t>
            </a:r>
            <a:r>
              <a:rPr lang="fr-FR" sz="16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fr-FR" sz="1600" dirty="0" err="1" smtClean="0">
                <a:solidFill>
                  <a:schemeClr val="accent6">
                    <a:lumMod val="50000"/>
                  </a:schemeClr>
                </a:solidFill>
              </a:rPr>
              <a:t>measurements</a:t>
            </a:r>
            <a:r>
              <a:rPr lang="fr-FR" sz="1600" dirty="0" smtClean="0">
                <a:solidFill>
                  <a:schemeClr val="accent6">
                    <a:lumMod val="50000"/>
                  </a:schemeClr>
                </a:solidFill>
              </a:rPr>
              <a:t> for one LGS are </a:t>
            </a:r>
            <a:r>
              <a:rPr lang="fr-FR" sz="1600" dirty="0" err="1" smtClean="0">
                <a:solidFill>
                  <a:schemeClr val="accent6">
                    <a:lumMod val="50000"/>
                  </a:schemeClr>
                </a:solidFill>
              </a:rPr>
              <a:t>compensated</a:t>
            </a:r>
            <a:r>
              <a:rPr lang="fr-FR" sz="1600" dirty="0" smtClean="0">
                <a:solidFill>
                  <a:schemeClr val="accent6">
                    <a:lumMod val="50000"/>
                  </a:schemeClr>
                </a:solidFill>
              </a:rPr>
              <a:t> by </a:t>
            </a:r>
            <a:r>
              <a:rPr lang="fr-FR" sz="1600" dirty="0" err="1" smtClean="0">
                <a:solidFill>
                  <a:schemeClr val="accent6">
                    <a:lumMod val="50000"/>
                  </a:schemeClr>
                </a:solidFill>
              </a:rPr>
              <a:t>better</a:t>
            </a:r>
            <a:r>
              <a:rPr lang="fr-FR" sz="16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fr-FR" sz="1600" dirty="0" err="1" smtClean="0">
                <a:solidFill>
                  <a:schemeClr val="accent6">
                    <a:lumMod val="50000"/>
                  </a:schemeClr>
                </a:solidFill>
              </a:rPr>
              <a:t>measurements</a:t>
            </a:r>
            <a:r>
              <a:rPr lang="fr-FR" sz="1600" dirty="0" smtClean="0">
                <a:solidFill>
                  <a:schemeClr val="accent6">
                    <a:lumMod val="50000"/>
                  </a:schemeClr>
                </a:solidFill>
              </a:rPr>
              <a:t>  </a:t>
            </a:r>
            <a:r>
              <a:rPr lang="fr-FR" sz="1600" dirty="0" err="1" smtClean="0">
                <a:solidFill>
                  <a:schemeClr val="accent6">
                    <a:lumMod val="50000"/>
                  </a:schemeClr>
                </a:solidFill>
              </a:rPr>
              <a:t>coming</a:t>
            </a:r>
            <a:r>
              <a:rPr lang="fr-FR" sz="16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fr-FR" sz="1600" dirty="0" err="1" smtClean="0">
                <a:solidFill>
                  <a:schemeClr val="accent6">
                    <a:lumMod val="50000"/>
                  </a:schemeClr>
                </a:solidFill>
              </a:rPr>
              <a:t>from</a:t>
            </a:r>
            <a:r>
              <a:rPr lang="fr-FR" sz="1600" dirty="0" smtClean="0">
                <a:solidFill>
                  <a:schemeClr val="accent6">
                    <a:lumMod val="50000"/>
                  </a:schemeClr>
                </a:solidFill>
              </a:rPr>
              <a:t> the </a:t>
            </a:r>
            <a:r>
              <a:rPr lang="fr-FR" sz="1600" dirty="0" err="1" smtClean="0">
                <a:solidFill>
                  <a:schemeClr val="accent6">
                    <a:lumMod val="50000"/>
                  </a:schemeClr>
                </a:solidFill>
              </a:rPr>
              <a:t>other</a:t>
            </a:r>
            <a:r>
              <a:rPr lang="fr-FR" sz="16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fr-FR" sz="1600" dirty="0" err="1" smtClean="0">
                <a:solidFill>
                  <a:schemeClr val="accent6">
                    <a:lumMod val="50000"/>
                  </a:schemeClr>
                </a:solidFill>
              </a:rPr>
              <a:t>ones</a:t>
            </a:r>
            <a:endParaRPr lang="en-GB" sz="16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8460867" y="956231"/>
            <a:ext cx="28886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/>
              <a:t>Average</a:t>
            </a:r>
            <a:r>
              <a:rPr lang="fr-FR" dirty="0" smtClean="0"/>
              <a:t> phase                PSF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23568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-76982"/>
            <a:ext cx="10515600" cy="1325563"/>
          </a:xfrm>
        </p:spPr>
        <p:txBody>
          <a:bodyPr/>
          <a:lstStyle/>
          <a:p>
            <a:r>
              <a:rPr lang="fr-FR" b="1" dirty="0" err="1" smtClean="0"/>
              <a:t>When</a:t>
            </a:r>
            <a:r>
              <a:rPr lang="fr-FR" b="1" dirty="0" smtClean="0"/>
              <a:t> </a:t>
            </a:r>
            <a:r>
              <a:rPr lang="fr-FR" b="1" dirty="0" err="1" smtClean="0"/>
              <a:t>regularisation</a:t>
            </a:r>
            <a:r>
              <a:rPr lang="fr-FR" b="1" dirty="0" smtClean="0"/>
              <a:t> </a:t>
            </a:r>
            <a:r>
              <a:rPr lang="fr-FR" b="1" dirty="0" err="1" smtClean="0"/>
              <a:t>comes</a:t>
            </a:r>
            <a:r>
              <a:rPr lang="fr-FR" b="1" dirty="0" smtClean="0"/>
              <a:t> </a:t>
            </a:r>
            <a:r>
              <a:rPr lang="fr-FR" b="1" dirty="0" err="1" smtClean="0"/>
              <a:t>into</a:t>
            </a:r>
            <a:r>
              <a:rPr lang="fr-FR" b="1" dirty="0" smtClean="0"/>
              <a:t> the </a:t>
            </a:r>
            <a:r>
              <a:rPr lang="fr-FR" b="1" dirty="0" err="1" smtClean="0"/>
              <a:t>game</a:t>
            </a:r>
            <a:endParaRPr lang="en-GB" b="1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57142" y="1601507"/>
            <a:ext cx="3706906" cy="4351338"/>
          </a:xfrm>
        </p:spPr>
        <p:txBody>
          <a:bodyPr>
            <a:normAutofit/>
          </a:bodyPr>
          <a:lstStyle/>
          <a:p>
            <a:r>
              <a:rPr lang="fr-FR" sz="2400" b="1" dirty="0" smtClean="0"/>
              <a:t>Over </a:t>
            </a:r>
            <a:r>
              <a:rPr lang="fr-FR" sz="2400" b="1" dirty="0" err="1" smtClean="0"/>
              <a:t>regularisation</a:t>
            </a:r>
            <a:r>
              <a:rPr lang="fr-FR" sz="2400" b="1" dirty="0" smtClean="0"/>
              <a:t> in the </a:t>
            </a:r>
            <a:r>
              <a:rPr lang="fr-FR" sz="2400" b="1" dirty="0" err="1" smtClean="0"/>
              <a:t>elongated</a:t>
            </a:r>
            <a:r>
              <a:rPr lang="fr-FR" sz="2400" b="1" dirty="0" smtClean="0"/>
              <a:t> spot direction</a:t>
            </a:r>
          </a:p>
          <a:p>
            <a:pPr marL="0" indent="0">
              <a:buNone/>
            </a:pPr>
            <a:r>
              <a:rPr lang="fr-FR" sz="2400" b="1" dirty="0" smtClean="0"/>
              <a:t> </a:t>
            </a:r>
          </a:p>
          <a:p>
            <a:pPr>
              <a:buFont typeface="Symbol" panose="05050102010706020507" pitchFamily="18" charset="2"/>
              <a:buChar char="Þ"/>
            </a:pPr>
            <a:r>
              <a:rPr lang="fr-FR" sz="2000" dirty="0" smtClean="0"/>
              <a:t>To </a:t>
            </a:r>
            <a:r>
              <a:rPr lang="fr-FR" sz="2000" dirty="0" err="1" smtClean="0"/>
              <a:t>account</a:t>
            </a:r>
            <a:r>
              <a:rPr lang="fr-FR" sz="2000" dirty="0" smtClean="0"/>
              <a:t> for </a:t>
            </a:r>
            <a:r>
              <a:rPr lang="fr-FR" sz="2000" dirty="0" err="1" smtClean="0"/>
              <a:t>additional</a:t>
            </a:r>
            <a:r>
              <a:rPr lang="fr-FR" sz="2000" dirty="0" smtClean="0"/>
              <a:t> « noise » </a:t>
            </a:r>
            <a:r>
              <a:rPr lang="fr-FR" sz="2000" dirty="0" err="1" smtClean="0"/>
              <a:t>brought</a:t>
            </a:r>
            <a:r>
              <a:rPr lang="fr-FR" sz="2000" dirty="0" smtClean="0"/>
              <a:t> by </a:t>
            </a:r>
            <a:r>
              <a:rPr lang="fr-FR" sz="2000" dirty="0" err="1" smtClean="0"/>
              <a:t>trunction</a:t>
            </a:r>
            <a:r>
              <a:rPr lang="fr-FR" sz="2000" dirty="0" smtClean="0"/>
              <a:t> </a:t>
            </a:r>
          </a:p>
          <a:p>
            <a:pPr>
              <a:buFont typeface="Symbol" panose="05050102010706020507" pitchFamily="18" charset="2"/>
              <a:buChar char="Þ"/>
            </a:pPr>
            <a:r>
              <a:rPr lang="fr-FR" sz="2000" dirty="0"/>
              <a:t> </a:t>
            </a:r>
            <a:r>
              <a:rPr lang="fr-FR" sz="2000" dirty="0" smtClean="0"/>
              <a:t>ad hoc solution, </a:t>
            </a:r>
            <a:r>
              <a:rPr lang="fr-FR" sz="2000" dirty="0" err="1" smtClean="0"/>
              <a:t>could</a:t>
            </a:r>
            <a:r>
              <a:rPr lang="fr-FR" sz="2000" dirty="0" smtClean="0"/>
              <a:t> </a:t>
            </a:r>
            <a:r>
              <a:rPr lang="fr-FR" sz="2000" dirty="0" err="1" smtClean="0"/>
              <a:t>be</a:t>
            </a:r>
            <a:r>
              <a:rPr lang="fr-FR" sz="2000" dirty="0" smtClean="0"/>
              <a:t> </a:t>
            </a:r>
            <a:r>
              <a:rPr lang="fr-FR" sz="2000" dirty="0" err="1" smtClean="0"/>
              <a:t>refined</a:t>
            </a:r>
            <a:r>
              <a:rPr lang="fr-FR" sz="2000" dirty="0" smtClean="0"/>
              <a:t> </a:t>
            </a:r>
            <a:r>
              <a:rPr lang="fr-FR" sz="2000" dirty="0" err="1" smtClean="0"/>
              <a:t>with</a:t>
            </a:r>
            <a:r>
              <a:rPr lang="fr-FR" sz="2000" dirty="0" smtClean="0"/>
              <a:t> a more </a:t>
            </a:r>
            <a:r>
              <a:rPr lang="fr-FR" sz="2000" dirty="0" err="1" smtClean="0"/>
              <a:t>accurate</a:t>
            </a:r>
            <a:r>
              <a:rPr lang="fr-FR" sz="2000" dirty="0" smtClean="0"/>
              <a:t> </a:t>
            </a:r>
            <a:r>
              <a:rPr lang="fr-FR" sz="2000" dirty="0" err="1" smtClean="0"/>
              <a:t>statistical</a:t>
            </a:r>
            <a:r>
              <a:rPr lang="fr-FR" sz="2000" dirty="0" smtClean="0"/>
              <a:t> description of the </a:t>
            </a:r>
            <a:r>
              <a:rPr lang="fr-FR" sz="2000" dirty="0" err="1" smtClean="0"/>
              <a:t>truncated</a:t>
            </a:r>
            <a:r>
              <a:rPr lang="fr-FR" sz="2000" dirty="0" smtClean="0"/>
              <a:t> noise </a:t>
            </a:r>
            <a:endParaRPr lang="en-GB" sz="2000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5358" y="1248581"/>
            <a:ext cx="8346642" cy="4704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483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ce réservé du contenu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16914" y="1650001"/>
            <a:ext cx="3813632" cy="2860224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52053" y="-60177"/>
            <a:ext cx="10914529" cy="1325563"/>
          </a:xfrm>
        </p:spPr>
        <p:txBody>
          <a:bodyPr>
            <a:normAutofit/>
          </a:bodyPr>
          <a:lstStyle/>
          <a:p>
            <a:r>
              <a:rPr lang="fr-FR" sz="3600" b="1" dirty="0" err="1" smtClean="0"/>
              <a:t>Changing</a:t>
            </a:r>
            <a:r>
              <a:rPr lang="fr-FR" sz="3600" b="1" dirty="0" smtClean="0"/>
              <a:t> the WFS orientation … 1.4 gain in </a:t>
            </a:r>
            <a:r>
              <a:rPr lang="fr-FR" sz="3600" b="1" dirty="0" smtClean="0"/>
              <a:t>effective FoV </a:t>
            </a:r>
            <a:endParaRPr lang="en-GB" sz="3600" b="1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3381" y="1073727"/>
            <a:ext cx="8748497" cy="4918785"/>
          </a:xfrm>
          <a:prstGeom prst="rect">
            <a:avLst/>
          </a:prstGeom>
        </p:spPr>
      </p:pic>
      <p:cxnSp>
        <p:nvCxnSpPr>
          <p:cNvPr id="8" name="Connecteur droit 7"/>
          <p:cNvCxnSpPr/>
          <p:nvPr/>
        </p:nvCxnSpPr>
        <p:spPr>
          <a:xfrm>
            <a:off x="5542212" y="4277012"/>
            <a:ext cx="288827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necteur droit 4"/>
          <p:cNvCxnSpPr/>
          <p:nvPr/>
        </p:nvCxnSpPr>
        <p:spPr>
          <a:xfrm flipV="1">
            <a:off x="5550603" y="2743200"/>
            <a:ext cx="14023" cy="259976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8"/>
          <p:cNvCxnSpPr/>
          <p:nvPr/>
        </p:nvCxnSpPr>
        <p:spPr>
          <a:xfrm>
            <a:off x="5628198" y="2777836"/>
            <a:ext cx="2716306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Ellipse 9"/>
          <p:cNvSpPr/>
          <p:nvPr/>
        </p:nvSpPr>
        <p:spPr>
          <a:xfrm>
            <a:off x="5464180" y="2665768"/>
            <a:ext cx="200892" cy="19552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Ellipse 10"/>
          <p:cNvSpPr/>
          <p:nvPr/>
        </p:nvSpPr>
        <p:spPr>
          <a:xfrm>
            <a:off x="10408060" y="3892819"/>
            <a:ext cx="200892" cy="1955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Ellipse 19"/>
          <p:cNvSpPr/>
          <p:nvPr/>
        </p:nvSpPr>
        <p:spPr>
          <a:xfrm>
            <a:off x="5464180" y="4179248"/>
            <a:ext cx="200892" cy="1955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Ellipse 24"/>
          <p:cNvSpPr/>
          <p:nvPr/>
        </p:nvSpPr>
        <p:spPr>
          <a:xfrm>
            <a:off x="9107926" y="2070023"/>
            <a:ext cx="200892" cy="19552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ZoneTexte 25"/>
          <p:cNvSpPr txBox="1"/>
          <p:nvPr/>
        </p:nvSpPr>
        <p:spPr>
          <a:xfrm>
            <a:off x="9524454" y="4374776"/>
            <a:ext cx="19681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WFS rotation angle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64105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027" y="1523600"/>
            <a:ext cx="7668790" cy="4322218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6788267" y="2887172"/>
            <a:ext cx="3747376" cy="1232339"/>
          </a:xfrm>
          <a:prstGeom prst="rect">
            <a:avLst/>
          </a:prstGeom>
        </p:spPr>
      </p:pic>
      <p:pic>
        <p:nvPicPr>
          <p:cNvPr id="7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 rot="16200000">
            <a:off x="8327044" y="2875446"/>
            <a:ext cx="3959482" cy="1255791"/>
          </a:xfrm>
          <a:prstGeom prst="rect">
            <a:avLst/>
          </a:prstGeom>
        </p:spPr>
      </p:pic>
      <p:sp>
        <p:nvSpPr>
          <p:cNvPr id="8" name="Titre 1"/>
          <p:cNvSpPr txBox="1">
            <a:spLocks/>
          </p:cNvSpPr>
          <p:nvPr/>
        </p:nvSpPr>
        <p:spPr>
          <a:xfrm rot="5400000">
            <a:off x="9313834" y="2793180"/>
            <a:ext cx="4048733" cy="13310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200" dirty="0" smtClean="0"/>
              <a:t>     </a:t>
            </a:r>
            <a:r>
              <a:rPr lang="fr-FR" sz="2000" dirty="0" smtClean="0"/>
              <a:t>Rot 45°       Rot 45°         Rot 0° </a:t>
            </a:r>
          </a:p>
          <a:p>
            <a:r>
              <a:rPr lang="fr-FR" sz="2000" dirty="0" smtClean="0"/>
              <a:t>       over10</a:t>
            </a:r>
            <a:endParaRPr lang="en-GB" sz="2000" dirty="0"/>
          </a:p>
        </p:txBody>
      </p:sp>
      <p:cxnSp>
        <p:nvCxnSpPr>
          <p:cNvPr id="10" name="Connecteur droit 9"/>
          <p:cNvCxnSpPr/>
          <p:nvPr/>
        </p:nvCxnSpPr>
        <p:spPr>
          <a:xfrm flipH="1" flipV="1">
            <a:off x="5952565" y="2788024"/>
            <a:ext cx="8964" cy="244736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re 1"/>
          <p:cNvSpPr txBox="1">
            <a:spLocks/>
          </p:cNvSpPr>
          <p:nvPr/>
        </p:nvSpPr>
        <p:spPr>
          <a:xfrm>
            <a:off x="703729" y="-6234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4000" b="1" dirty="0" smtClean="0"/>
              <a:t>WFS orientation + over-</a:t>
            </a:r>
            <a:r>
              <a:rPr lang="fr-FR" sz="4000" b="1" dirty="0" err="1" smtClean="0"/>
              <a:t>regularisation</a:t>
            </a:r>
            <a:r>
              <a:rPr lang="fr-FR" sz="4000" b="1" dirty="0" smtClean="0"/>
              <a:t> </a:t>
            </a:r>
            <a:endParaRPr lang="en-GB" sz="4000" b="1" dirty="0"/>
          </a:p>
        </p:txBody>
      </p:sp>
      <p:sp>
        <p:nvSpPr>
          <p:cNvPr id="11" name="ZoneTexte 10"/>
          <p:cNvSpPr txBox="1"/>
          <p:nvPr/>
        </p:nvSpPr>
        <p:spPr>
          <a:xfrm>
            <a:off x="7899758" y="1123974"/>
            <a:ext cx="28886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/>
              <a:t>Average</a:t>
            </a:r>
            <a:r>
              <a:rPr lang="fr-FR" dirty="0" smtClean="0"/>
              <a:t> phase                PSF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41807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709211" y="293408"/>
            <a:ext cx="2926977" cy="1325563"/>
          </a:xfrm>
        </p:spPr>
        <p:txBody>
          <a:bodyPr/>
          <a:lstStyle/>
          <a:p>
            <a:r>
              <a:rPr lang="fr-FR" b="1" dirty="0" smtClean="0"/>
              <a:t>« </a:t>
            </a:r>
            <a:r>
              <a:rPr lang="fr-FR" b="1" dirty="0" err="1" smtClean="0"/>
              <a:t>typical</a:t>
            </a:r>
            <a:r>
              <a:rPr lang="fr-FR" b="1" dirty="0" smtClean="0"/>
              <a:t> » Na profiles </a:t>
            </a:r>
            <a:endParaRPr lang="en-GB" b="1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8408894" cy="6775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138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7565" y="-103805"/>
            <a:ext cx="11577918" cy="1325563"/>
          </a:xfrm>
        </p:spPr>
        <p:txBody>
          <a:bodyPr>
            <a:normAutofit/>
          </a:bodyPr>
          <a:lstStyle/>
          <a:p>
            <a:r>
              <a:rPr lang="fr-FR" sz="4000" b="1" dirty="0" smtClean="0"/>
              <a:t>Real profiles - 4 LGS – 45° orientation – 10’’ FoV</a:t>
            </a:r>
            <a:endParaRPr lang="en-GB" sz="4000" b="1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6424" y="1300973"/>
            <a:ext cx="8194648" cy="5559072"/>
          </a:xfrm>
          <a:prstGeom prst="rect">
            <a:avLst/>
          </a:prstGeom>
        </p:spPr>
      </p:pic>
      <p:sp>
        <p:nvSpPr>
          <p:cNvPr id="3" name="Ellipse 2"/>
          <p:cNvSpPr/>
          <p:nvPr/>
        </p:nvSpPr>
        <p:spPr>
          <a:xfrm>
            <a:off x="4695670" y="2627708"/>
            <a:ext cx="187037" cy="2189018"/>
          </a:xfrm>
          <a:prstGeom prst="ellipse">
            <a:avLst/>
          </a:prstGeom>
          <a:solidFill>
            <a:srgbClr val="C00000">
              <a:alpha val="16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Ellipse 4"/>
          <p:cNvSpPr/>
          <p:nvPr/>
        </p:nvSpPr>
        <p:spPr>
          <a:xfrm>
            <a:off x="7776243" y="2697096"/>
            <a:ext cx="99892" cy="338097"/>
          </a:xfrm>
          <a:prstGeom prst="ellipse">
            <a:avLst/>
          </a:prstGeom>
          <a:solidFill>
            <a:schemeClr val="accent1">
              <a:alpha val="1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ZoneTexte 3"/>
          <p:cNvSpPr txBox="1"/>
          <p:nvPr/>
        </p:nvSpPr>
        <p:spPr>
          <a:xfrm>
            <a:off x="3843423" y="1915537"/>
            <a:ext cx="21013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Large </a:t>
            </a:r>
            <a:r>
              <a:rPr lang="fr-FR" dirty="0" err="1" smtClean="0"/>
              <a:t>dependancy</a:t>
            </a:r>
            <a:r>
              <a:rPr lang="fr-FR" dirty="0" smtClean="0"/>
              <a:t> on Na profile </a:t>
            </a:r>
            <a:endParaRPr lang="en-GB" dirty="0"/>
          </a:p>
        </p:txBody>
      </p:sp>
      <p:sp>
        <p:nvSpPr>
          <p:cNvPr id="7" name="ZoneTexte 6"/>
          <p:cNvSpPr txBox="1"/>
          <p:nvPr/>
        </p:nvSpPr>
        <p:spPr>
          <a:xfrm>
            <a:off x="6725548" y="1915537"/>
            <a:ext cx="21013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Large </a:t>
            </a:r>
            <a:r>
              <a:rPr lang="fr-FR" dirty="0" err="1" smtClean="0"/>
              <a:t>dependancy</a:t>
            </a:r>
            <a:r>
              <a:rPr lang="fr-FR" dirty="0" smtClean="0"/>
              <a:t> on Na </a:t>
            </a:r>
            <a:r>
              <a:rPr lang="fr-FR" dirty="0" err="1" smtClean="0"/>
              <a:t>profiel</a:t>
            </a:r>
            <a:endParaRPr lang="en-GB" dirty="0"/>
          </a:p>
        </p:txBody>
      </p:sp>
      <p:cxnSp>
        <p:nvCxnSpPr>
          <p:cNvPr id="9" name="Connecteur droit avec flèche 8"/>
          <p:cNvCxnSpPr/>
          <p:nvPr/>
        </p:nvCxnSpPr>
        <p:spPr>
          <a:xfrm>
            <a:off x="7876135" y="2859741"/>
            <a:ext cx="2155371" cy="1793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ZoneTexte 9"/>
          <p:cNvSpPr txBox="1"/>
          <p:nvPr/>
        </p:nvSpPr>
        <p:spPr>
          <a:xfrm>
            <a:off x="10040471" y="2643306"/>
            <a:ext cx="1696298" cy="46166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fr-FR" sz="2400" dirty="0" smtClean="0">
                <a:solidFill>
                  <a:schemeClr val="accent1">
                    <a:lumMod val="75000"/>
                  </a:schemeClr>
                </a:solidFill>
              </a:rPr>
              <a:t>72.5 ± 2.5 %</a:t>
            </a:r>
            <a:endParaRPr lang="en-GB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13" name="Connecteur droit avec flèche 12"/>
          <p:cNvCxnSpPr/>
          <p:nvPr/>
        </p:nvCxnSpPr>
        <p:spPr>
          <a:xfrm flipV="1">
            <a:off x="4894117" y="3665206"/>
            <a:ext cx="5129480" cy="17929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ZoneTexte 13"/>
          <p:cNvSpPr txBox="1"/>
          <p:nvPr/>
        </p:nvSpPr>
        <p:spPr>
          <a:xfrm>
            <a:off x="10031506" y="3435733"/>
            <a:ext cx="1386918" cy="46166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fr-FR" sz="2400" dirty="0" smtClean="0">
                <a:solidFill>
                  <a:srgbClr val="C00000"/>
                </a:solidFill>
              </a:rPr>
              <a:t>55 ± 20 %</a:t>
            </a:r>
            <a:endParaRPr lang="en-GB" sz="2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0890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75447" y="0"/>
            <a:ext cx="10515600" cy="1325563"/>
          </a:xfrm>
        </p:spPr>
        <p:txBody>
          <a:bodyPr/>
          <a:lstStyle/>
          <a:p>
            <a:r>
              <a:rPr lang="fr-FR" b="1" dirty="0" smtClean="0"/>
              <a:t>And </a:t>
            </a:r>
            <a:r>
              <a:rPr lang="fr-FR" b="1" dirty="0" err="1" smtClean="0"/>
              <a:t>now</a:t>
            </a:r>
            <a:r>
              <a:rPr lang="fr-FR" b="1" dirty="0" smtClean="0"/>
              <a:t> … on « real » HARMONI simulations</a:t>
            </a:r>
            <a:endParaRPr lang="en-GB" b="1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775447" y="1325563"/>
            <a:ext cx="10515600" cy="3627437"/>
          </a:xfrm>
        </p:spPr>
        <p:txBody>
          <a:bodyPr>
            <a:normAutofit fontScale="92500" lnSpcReduction="10000"/>
          </a:bodyPr>
          <a:lstStyle/>
          <a:p>
            <a:r>
              <a:rPr lang="fr-FR" sz="2000" dirty="0" smtClean="0"/>
              <a:t>ELT size </a:t>
            </a:r>
          </a:p>
          <a:p>
            <a:r>
              <a:rPr lang="fr-FR" sz="2000" dirty="0" smtClean="0"/>
              <a:t>9 </a:t>
            </a:r>
            <a:r>
              <a:rPr lang="fr-FR" sz="2000" dirty="0" err="1" smtClean="0"/>
              <a:t>Layers</a:t>
            </a:r>
            <a:r>
              <a:rPr lang="fr-FR" sz="2000" dirty="0" smtClean="0"/>
              <a:t> turbulence (</a:t>
            </a:r>
            <a:r>
              <a:rPr lang="fr-FR" sz="2000" dirty="0" err="1" smtClean="0"/>
              <a:t>mean</a:t>
            </a:r>
            <a:r>
              <a:rPr lang="fr-FR" sz="2000" dirty="0" smtClean="0"/>
              <a:t> ESO profile) </a:t>
            </a:r>
          </a:p>
          <a:p>
            <a:r>
              <a:rPr lang="fr-FR" sz="2000" b="1" dirty="0" smtClean="0"/>
              <a:t>6 LGS </a:t>
            </a:r>
          </a:p>
          <a:p>
            <a:r>
              <a:rPr lang="fr-FR" sz="2000" dirty="0" smtClean="0"/>
              <a:t>1000 ph </a:t>
            </a:r>
          </a:p>
          <a:p>
            <a:r>
              <a:rPr lang="fr-FR" sz="2000" dirty="0" smtClean="0"/>
              <a:t>Ron = </a:t>
            </a:r>
            <a:r>
              <a:rPr lang="fr-FR" sz="2000" dirty="0" smtClean="0"/>
              <a:t>3e-</a:t>
            </a:r>
          </a:p>
          <a:p>
            <a:r>
              <a:rPr lang="fr-FR" sz="2000" dirty="0" smtClean="0"/>
              <a:t> </a:t>
            </a:r>
            <a:r>
              <a:rPr lang="fr-FR" sz="2000" dirty="0" err="1" smtClean="0"/>
              <a:t>classical</a:t>
            </a:r>
            <a:r>
              <a:rPr lang="fr-FR" sz="2000" dirty="0" smtClean="0"/>
              <a:t> </a:t>
            </a:r>
            <a:r>
              <a:rPr lang="fr-FR" sz="2000" dirty="0" err="1" smtClean="0"/>
              <a:t>threshold</a:t>
            </a:r>
            <a:r>
              <a:rPr lang="fr-FR" sz="2000" dirty="0" smtClean="0"/>
              <a:t> </a:t>
            </a:r>
            <a:r>
              <a:rPr lang="fr-FR" sz="2000" dirty="0" err="1" smtClean="0"/>
              <a:t>CoG</a:t>
            </a:r>
            <a:r>
              <a:rPr lang="fr-FR" sz="2000" dirty="0" smtClean="0"/>
              <a:t> </a:t>
            </a:r>
            <a:endParaRPr lang="fr-FR" sz="2000" dirty="0" smtClean="0"/>
          </a:p>
          <a:p>
            <a:r>
              <a:rPr lang="fr-FR" sz="2000" dirty="0" smtClean="0"/>
              <a:t>7 </a:t>
            </a:r>
            <a:r>
              <a:rPr lang="fr-FR" sz="2000" dirty="0" err="1" smtClean="0"/>
              <a:t>Soduim</a:t>
            </a:r>
            <a:r>
              <a:rPr lang="fr-FR" sz="2000" dirty="0" smtClean="0"/>
              <a:t> </a:t>
            </a:r>
            <a:r>
              <a:rPr lang="fr-FR" sz="2000" dirty="0" smtClean="0"/>
              <a:t>profiles </a:t>
            </a:r>
            <a:endParaRPr lang="fr-FR" sz="2000" dirty="0" smtClean="0"/>
          </a:p>
          <a:p>
            <a:r>
              <a:rPr lang="fr-FR" sz="2000" dirty="0" err="1" smtClean="0"/>
              <a:t>Adjustement</a:t>
            </a:r>
            <a:r>
              <a:rPr lang="fr-FR" sz="2000" dirty="0" smtClean="0"/>
              <a:t> of the over-</a:t>
            </a:r>
            <a:r>
              <a:rPr lang="fr-FR" sz="2000" dirty="0" err="1" smtClean="0"/>
              <a:t>regul</a:t>
            </a:r>
            <a:r>
              <a:rPr lang="fr-FR" sz="2000" dirty="0" smtClean="0"/>
              <a:t> </a:t>
            </a:r>
            <a:endParaRPr lang="fr-FR" sz="2000" dirty="0" smtClean="0"/>
          </a:p>
          <a:p>
            <a:r>
              <a:rPr lang="fr-FR" sz="2000" dirty="0" smtClean="0"/>
              <a:t>10x10 pixels per sub-</a:t>
            </a:r>
            <a:r>
              <a:rPr lang="fr-FR" sz="2000" dirty="0" err="1" smtClean="0"/>
              <a:t>ap</a:t>
            </a:r>
            <a:r>
              <a:rPr lang="fr-FR" sz="2000" dirty="0" smtClean="0"/>
              <a:t> (</a:t>
            </a:r>
            <a:r>
              <a:rPr lang="fr-FR" sz="2000" dirty="0" err="1" smtClean="0"/>
              <a:t>most</a:t>
            </a:r>
            <a:r>
              <a:rPr lang="fr-FR" sz="2000" dirty="0" smtClean="0"/>
              <a:t> </a:t>
            </a:r>
            <a:r>
              <a:rPr lang="fr-FR" sz="2000" dirty="0" err="1" smtClean="0"/>
              <a:t>pessimist</a:t>
            </a:r>
            <a:r>
              <a:rPr lang="fr-FR" sz="2000" dirty="0" smtClean="0"/>
              <a:t> case)</a:t>
            </a:r>
            <a:endParaRPr lang="fr-FR" sz="2000" dirty="0" smtClean="0"/>
          </a:p>
          <a:p>
            <a:r>
              <a:rPr lang="fr-FR" sz="2000" dirty="0" smtClean="0"/>
              <a:t>Pixel size = </a:t>
            </a:r>
            <a:r>
              <a:rPr lang="fr-FR" sz="2000" dirty="0" smtClean="0"/>
              <a:t>1</a:t>
            </a:r>
            <a:r>
              <a:rPr lang="fr-FR" sz="2000" dirty="0" smtClean="0"/>
              <a:t>’’ (</a:t>
            </a:r>
            <a:r>
              <a:rPr lang="fr-FR" sz="2000" dirty="0" err="1" smtClean="0"/>
              <a:t>most</a:t>
            </a:r>
            <a:r>
              <a:rPr lang="fr-FR" sz="2000" dirty="0" smtClean="0"/>
              <a:t> </a:t>
            </a:r>
            <a:r>
              <a:rPr lang="fr-FR" sz="2000" dirty="0" err="1" smtClean="0"/>
              <a:t>severe</a:t>
            </a:r>
            <a:r>
              <a:rPr lang="fr-FR" sz="2000" dirty="0" smtClean="0"/>
              <a:t> case)</a:t>
            </a:r>
            <a:endParaRPr lang="fr-FR" sz="2000" dirty="0" smtClean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7615" y="1028700"/>
            <a:ext cx="6350072" cy="3570287"/>
          </a:xfrm>
          <a:prstGeom prst="rect">
            <a:avLst/>
          </a:prstGeom>
        </p:spPr>
      </p:pic>
      <p:graphicFrame>
        <p:nvGraphicFramePr>
          <p:cNvPr id="8" name="Tableau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3739605"/>
              </p:ext>
            </p:extLst>
          </p:nvPr>
        </p:nvGraphicFramePr>
        <p:xfrm>
          <a:off x="386829" y="4932076"/>
          <a:ext cx="11480800" cy="751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70200">
                  <a:extLst>
                    <a:ext uri="{9D8B030D-6E8A-4147-A177-3AD203B41FA5}">
                      <a16:colId xmlns:a16="http://schemas.microsoft.com/office/drawing/2014/main" val="2525095765"/>
                    </a:ext>
                  </a:extLst>
                </a:gridCol>
                <a:gridCol w="2870200">
                  <a:extLst>
                    <a:ext uri="{9D8B030D-6E8A-4147-A177-3AD203B41FA5}">
                      <a16:colId xmlns:a16="http://schemas.microsoft.com/office/drawing/2014/main" val="3598608012"/>
                    </a:ext>
                  </a:extLst>
                </a:gridCol>
                <a:gridCol w="2870200">
                  <a:extLst>
                    <a:ext uri="{9D8B030D-6E8A-4147-A177-3AD203B41FA5}">
                      <a16:colId xmlns:a16="http://schemas.microsoft.com/office/drawing/2014/main" val="981279238"/>
                    </a:ext>
                  </a:extLst>
                </a:gridCol>
                <a:gridCol w="2870200">
                  <a:extLst>
                    <a:ext uri="{9D8B030D-6E8A-4147-A177-3AD203B41FA5}">
                      <a16:colId xmlns:a16="http://schemas.microsoft.com/office/drawing/2014/main" val="814911512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r>
                        <a:rPr lang="fr-FR" dirty="0" smtClean="0"/>
                        <a:t>10x10</a:t>
                      </a:r>
                      <a:r>
                        <a:rPr lang="fr-FR" baseline="0" dirty="0" smtClean="0"/>
                        <a:t> pixels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10x1</a:t>
                      </a:r>
                      <a:r>
                        <a:rPr lang="fr-FR" baseline="0" dirty="0" smtClean="0"/>
                        <a:t>0pixels  </a:t>
                      </a:r>
                      <a:r>
                        <a:rPr lang="fr-FR" baseline="0" dirty="0" smtClean="0"/>
                        <a:t>- « </a:t>
                      </a:r>
                      <a:r>
                        <a:rPr lang="fr-FR" baseline="0" dirty="0" err="1" smtClean="0"/>
                        <a:t>opt</a:t>
                      </a:r>
                      <a:r>
                        <a:rPr lang="fr-FR" baseline="0" dirty="0" smtClean="0"/>
                        <a:t> reg »  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14x14 pixels</a:t>
                      </a:r>
                      <a:r>
                        <a:rPr lang="fr-FR" baseline="0" dirty="0" smtClean="0"/>
                        <a:t>  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No </a:t>
                      </a:r>
                      <a:r>
                        <a:rPr lang="fr-FR" dirty="0" err="1" smtClean="0"/>
                        <a:t>elongation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567696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 smtClean="0"/>
                        <a:t>62</a:t>
                      </a:r>
                      <a:r>
                        <a:rPr lang="fr-FR" baseline="0" dirty="0" smtClean="0"/>
                        <a:t> ± 5 %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dirty="0" smtClean="0"/>
                        <a:t>68 </a:t>
                      </a:r>
                      <a:r>
                        <a:rPr lang="fr-FR" baseline="0" dirty="0" smtClean="0"/>
                        <a:t>± 2 </a:t>
                      </a:r>
                      <a:r>
                        <a:rPr lang="fr-FR" baseline="0" dirty="0" smtClean="0"/>
                        <a:t>%</a:t>
                      </a:r>
                      <a:endParaRPr lang="en-GB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dirty="0" smtClean="0"/>
                        <a:t>70 </a:t>
                      </a:r>
                      <a:r>
                        <a:rPr lang="fr-FR" baseline="0" dirty="0" smtClean="0"/>
                        <a:t>± 1 %</a:t>
                      </a:r>
                      <a:endParaRPr lang="en-GB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71%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4450410"/>
                  </a:ext>
                </a:extLst>
              </a:tr>
            </a:tbl>
          </a:graphicData>
        </a:graphic>
      </p:graphicFrame>
      <p:sp>
        <p:nvSpPr>
          <p:cNvPr id="6" name="Ellipse 5"/>
          <p:cNvSpPr/>
          <p:nvPr/>
        </p:nvSpPr>
        <p:spPr>
          <a:xfrm>
            <a:off x="8477962" y="2128944"/>
            <a:ext cx="181130" cy="522182"/>
          </a:xfrm>
          <a:prstGeom prst="ellipse">
            <a:avLst/>
          </a:prstGeom>
          <a:solidFill>
            <a:srgbClr val="C00000">
              <a:alpha val="16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Ellipse 8"/>
          <p:cNvSpPr/>
          <p:nvPr/>
        </p:nvSpPr>
        <p:spPr>
          <a:xfrm>
            <a:off x="9517053" y="2078182"/>
            <a:ext cx="174202" cy="276081"/>
          </a:xfrm>
          <a:prstGeom prst="ellipse">
            <a:avLst/>
          </a:prstGeom>
          <a:solidFill>
            <a:srgbClr val="0070C0">
              <a:alpha val="16000"/>
            </a:srgb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1241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85734" y="0"/>
            <a:ext cx="11406266" cy="1325563"/>
          </a:xfrm>
        </p:spPr>
        <p:txBody>
          <a:bodyPr>
            <a:noAutofit/>
          </a:bodyPr>
          <a:lstStyle/>
          <a:p>
            <a:r>
              <a:rPr lang="fr-FR" sz="4000" dirty="0" err="1" smtClean="0"/>
              <a:t>Toward</a:t>
            </a:r>
            <a:r>
              <a:rPr lang="fr-FR" sz="4000" dirty="0" smtClean="0"/>
              <a:t> a </a:t>
            </a:r>
            <a:r>
              <a:rPr lang="fr-FR" sz="4000" b="1" dirty="0" err="1" smtClean="0"/>
              <a:t>baseline</a:t>
            </a:r>
            <a:r>
              <a:rPr lang="fr-FR" sz="4000" dirty="0" smtClean="0"/>
              <a:t> for ELT LGS </a:t>
            </a:r>
            <a:r>
              <a:rPr lang="fr-FR" sz="4000" dirty="0" err="1" smtClean="0"/>
              <a:t>assisted</a:t>
            </a:r>
            <a:r>
              <a:rPr lang="fr-FR" sz="4000" dirty="0" smtClean="0"/>
              <a:t> instrument </a:t>
            </a:r>
            <a:endParaRPr lang="en-GB" sz="40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785734" y="1495841"/>
            <a:ext cx="11049000" cy="4351338"/>
          </a:xfrm>
        </p:spPr>
        <p:txBody>
          <a:bodyPr>
            <a:normAutofit fontScale="92500" lnSpcReduction="10000"/>
          </a:bodyPr>
          <a:lstStyle/>
          <a:p>
            <a:r>
              <a:rPr lang="fr-FR" b="1" dirty="0"/>
              <a:t>14x14 pixels per sub-</a:t>
            </a:r>
            <a:r>
              <a:rPr lang="fr-FR" b="1" dirty="0" err="1"/>
              <a:t>ap</a:t>
            </a:r>
            <a:r>
              <a:rPr lang="fr-FR" b="1" dirty="0"/>
              <a:t> </a:t>
            </a:r>
            <a:r>
              <a:rPr lang="fr-FR" dirty="0" smtClean="0"/>
              <a:t>=&gt; 1100x1100 pixels (CMORE camera) </a:t>
            </a:r>
          </a:p>
          <a:p>
            <a:r>
              <a:rPr lang="fr-FR" b="1" dirty="0"/>
              <a:t>Pixel size ~</a:t>
            </a:r>
            <a:r>
              <a:rPr lang="fr-FR" b="1" dirty="0" smtClean="0"/>
              <a:t> </a:t>
            </a:r>
            <a:r>
              <a:rPr lang="fr-FR" b="1" dirty="0"/>
              <a:t>1.25’’ </a:t>
            </a:r>
            <a:r>
              <a:rPr lang="fr-FR" dirty="0" smtClean="0"/>
              <a:t>(extensive simulations </a:t>
            </a:r>
            <a:r>
              <a:rPr lang="fr-FR" dirty="0" err="1" smtClean="0"/>
              <a:t>still</a:t>
            </a:r>
            <a:r>
              <a:rPr lang="fr-FR" dirty="0" smtClean="0"/>
              <a:t> on </a:t>
            </a:r>
            <a:r>
              <a:rPr lang="fr-FR" dirty="0" err="1" smtClean="0"/>
              <a:t>going</a:t>
            </a:r>
            <a:r>
              <a:rPr lang="fr-FR" dirty="0" smtClean="0"/>
              <a:t> for fine </a:t>
            </a:r>
            <a:r>
              <a:rPr lang="fr-FR" dirty="0" err="1" smtClean="0"/>
              <a:t>tuning</a:t>
            </a:r>
            <a:r>
              <a:rPr lang="fr-FR" dirty="0" smtClean="0"/>
              <a:t>) </a:t>
            </a:r>
          </a:p>
          <a:p>
            <a:r>
              <a:rPr lang="fr-FR" dirty="0" smtClean="0"/>
              <a:t>WFS optimal orientation for </a:t>
            </a:r>
            <a:r>
              <a:rPr lang="fr-FR" dirty="0" err="1" smtClean="0"/>
              <a:t>each</a:t>
            </a:r>
            <a:r>
              <a:rPr lang="fr-FR" dirty="0" smtClean="0"/>
              <a:t> LGS =&gt; </a:t>
            </a:r>
            <a:r>
              <a:rPr lang="fr-FR" b="1" dirty="0" smtClean="0"/>
              <a:t>effective FoV ~ 25’’ </a:t>
            </a:r>
          </a:p>
          <a:p>
            <a:r>
              <a:rPr lang="fr-FR" b="1" dirty="0" smtClean="0"/>
              <a:t>No </a:t>
            </a:r>
            <a:r>
              <a:rPr lang="fr-FR" b="1" dirty="0" err="1" smtClean="0"/>
              <a:t>fancy</a:t>
            </a:r>
            <a:r>
              <a:rPr lang="fr-FR" b="1" dirty="0" smtClean="0"/>
              <a:t> µ</a:t>
            </a:r>
            <a:r>
              <a:rPr lang="fr-FR" b="1" dirty="0" err="1" smtClean="0"/>
              <a:t>lenses</a:t>
            </a:r>
            <a:r>
              <a:rPr lang="fr-FR" b="1" dirty="0" smtClean="0"/>
              <a:t> design </a:t>
            </a:r>
            <a:r>
              <a:rPr lang="fr-FR" i="1" dirty="0" smtClean="0"/>
              <a:t>(</a:t>
            </a:r>
            <a:r>
              <a:rPr lang="fr-FR" i="1" dirty="0" err="1" smtClean="0"/>
              <a:t>although</a:t>
            </a:r>
            <a:r>
              <a:rPr lang="fr-FR" i="1" dirty="0" smtClean="0"/>
              <a:t> </a:t>
            </a:r>
            <a:r>
              <a:rPr lang="fr-FR" i="1" dirty="0" err="1" smtClean="0"/>
              <a:t>it</a:t>
            </a:r>
            <a:r>
              <a:rPr lang="fr-FR" i="1" dirty="0" smtClean="0"/>
              <a:t> </a:t>
            </a:r>
            <a:r>
              <a:rPr lang="fr-FR" i="1" dirty="0" err="1" smtClean="0"/>
              <a:t>is</a:t>
            </a:r>
            <a:r>
              <a:rPr lang="fr-FR" i="1" dirty="0" smtClean="0"/>
              <a:t> </a:t>
            </a:r>
            <a:r>
              <a:rPr lang="fr-FR" i="1" dirty="0" err="1" smtClean="0"/>
              <a:t>still</a:t>
            </a:r>
            <a:r>
              <a:rPr lang="fr-FR" i="1" dirty="0" smtClean="0"/>
              <a:t> a possible back up sol) </a:t>
            </a:r>
          </a:p>
          <a:p>
            <a:r>
              <a:rPr lang="fr-FR" b="1" dirty="0" smtClean="0"/>
              <a:t>No </a:t>
            </a:r>
            <a:r>
              <a:rPr lang="fr-FR" b="1" dirty="0" err="1" smtClean="0"/>
              <a:t>fancy</a:t>
            </a:r>
            <a:r>
              <a:rPr lang="fr-FR" b="1" dirty="0" smtClean="0"/>
              <a:t> </a:t>
            </a:r>
            <a:r>
              <a:rPr lang="fr-FR" b="1" dirty="0" err="1" smtClean="0"/>
              <a:t>centroiding</a:t>
            </a:r>
            <a:r>
              <a:rPr lang="fr-FR" b="1" dirty="0" smtClean="0"/>
              <a:t> </a:t>
            </a:r>
            <a:r>
              <a:rPr lang="fr-FR" b="1" dirty="0" err="1" smtClean="0"/>
              <a:t>method</a:t>
            </a:r>
            <a:r>
              <a:rPr lang="fr-FR" b="1" dirty="0" smtClean="0"/>
              <a:t> </a:t>
            </a:r>
            <a:r>
              <a:rPr lang="fr-FR" i="1" dirty="0" smtClean="0"/>
              <a:t>(</a:t>
            </a:r>
            <a:r>
              <a:rPr lang="fr-FR" i="1" dirty="0" err="1"/>
              <a:t>although</a:t>
            </a:r>
            <a:r>
              <a:rPr lang="fr-FR" i="1" dirty="0"/>
              <a:t> </a:t>
            </a:r>
            <a:r>
              <a:rPr lang="fr-FR" i="1" dirty="0" err="1"/>
              <a:t>it</a:t>
            </a:r>
            <a:r>
              <a:rPr lang="fr-FR" i="1" dirty="0"/>
              <a:t> </a:t>
            </a:r>
            <a:r>
              <a:rPr lang="fr-FR" i="1" dirty="0" err="1"/>
              <a:t>is</a:t>
            </a:r>
            <a:r>
              <a:rPr lang="fr-FR" i="1" dirty="0"/>
              <a:t> </a:t>
            </a:r>
            <a:r>
              <a:rPr lang="fr-FR" i="1" dirty="0" err="1"/>
              <a:t>still</a:t>
            </a:r>
            <a:r>
              <a:rPr lang="fr-FR" i="1" dirty="0"/>
              <a:t> a possible back up sol) </a:t>
            </a:r>
            <a:endParaRPr lang="fr-FR" dirty="0" smtClean="0"/>
          </a:p>
          <a:p>
            <a:r>
              <a:rPr lang="fr-FR" b="1" dirty="0" err="1" smtClean="0"/>
              <a:t>Adapted</a:t>
            </a:r>
            <a:r>
              <a:rPr lang="fr-FR" b="1" dirty="0" smtClean="0"/>
              <a:t> </a:t>
            </a:r>
            <a:r>
              <a:rPr lang="fr-FR" b="1" dirty="0" err="1" smtClean="0"/>
              <a:t>reconstructor</a:t>
            </a:r>
            <a:r>
              <a:rPr lang="fr-FR" b="1" dirty="0" smtClean="0"/>
              <a:t> </a:t>
            </a:r>
            <a:r>
              <a:rPr lang="fr-FR" b="1" dirty="0" err="1" smtClean="0"/>
              <a:t>regularisation</a:t>
            </a:r>
            <a:r>
              <a:rPr lang="fr-FR" b="1" dirty="0" smtClean="0"/>
              <a:t> </a:t>
            </a:r>
            <a:r>
              <a:rPr lang="fr-FR" dirty="0" smtClean="0"/>
              <a:t>to deal </a:t>
            </a:r>
            <a:r>
              <a:rPr lang="fr-FR" dirty="0" err="1" smtClean="0"/>
              <a:t>with</a:t>
            </a:r>
            <a:r>
              <a:rPr lang="fr-FR" dirty="0" smtClean="0"/>
              <a:t> </a:t>
            </a:r>
            <a:r>
              <a:rPr lang="fr-FR" dirty="0" err="1" smtClean="0"/>
              <a:t>residual</a:t>
            </a:r>
            <a:r>
              <a:rPr lang="fr-FR" dirty="0" smtClean="0"/>
              <a:t> </a:t>
            </a:r>
            <a:r>
              <a:rPr lang="fr-FR" dirty="0" err="1" smtClean="0"/>
              <a:t>truncation</a:t>
            </a:r>
            <a:r>
              <a:rPr lang="fr-FR" dirty="0" smtClean="0"/>
              <a:t> (if </a:t>
            </a:r>
            <a:r>
              <a:rPr lang="fr-FR" dirty="0" err="1" smtClean="0"/>
              <a:t>any</a:t>
            </a:r>
            <a:r>
              <a:rPr lang="fr-FR" dirty="0" smtClean="0"/>
              <a:t>) </a:t>
            </a:r>
            <a:endParaRPr lang="fr-FR" dirty="0"/>
          </a:p>
          <a:p>
            <a:pPr>
              <a:buFont typeface="Symbol" panose="05050102010706020507" pitchFamily="18" charset="2"/>
              <a:buChar char="Þ"/>
            </a:pPr>
            <a:r>
              <a:rPr lang="fr-FR" u="sng" dirty="0">
                <a:solidFill>
                  <a:srgbClr val="C00000"/>
                </a:solidFill>
              </a:rPr>
              <a:t> </a:t>
            </a:r>
            <a:r>
              <a:rPr lang="fr-FR" b="1" u="sng" dirty="0" err="1" smtClean="0">
                <a:solidFill>
                  <a:srgbClr val="C00000"/>
                </a:solidFill>
              </a:rPr>
              <a:t>Should</a:t>
            </a:r>
            <a:r>
              <a:rPr lang="fr-FR" b="1" u="sng" dirty="0" smtClean="0">
                <a:solidFill>
                  <a:srgbClr val="C00000"/>
                </a:solidFill>
              </a:rPr>
              <a:t> </a:t>
            </a:r>
            <a:r>
              <a:rPr lang="fr-FR" b="1" u="sng" dirty="0" err="1">
                <a:solidFill>
                  <a:srgbClr val="C00000"/>
                </a:solidFill>
              </a:rPr>
              <a:t>e</a:t>
            </a:r>
            <a:r>
              <a:rPr lang="fr-FR" b="1" u="sng" dirty="0" err="1" smtClean="0">
                <a:solidFill>
                  <a:srgbClr val="C00000"/>
                </a:solidFill>
              </a:rPr>
              <a:t>nsure</a:t>
            </a:r>
            <a:r>
              <a:rPr lang="fr-FR" b="1" u="sng" dirty="0" smtClean="0">
                <a:solidFill>
                  <a:srgbClr val="C00000"/>
                </a:solidFill>
              </a:rPr>
              <a:t> a </a:t>
            </a:r>
            <a:r>
              <a:rPr lang="fr-FR" b="1" u="sng" dirty="0" err="1" smtClean="0">
                <a:solidFill>
                  <a:srgbClr val="C00000"/>
                </a:solidFill>
              </a:rPr>
              <a:t>bias</a:t>
            </a:r>
            <a:r>
              <a:rPr lang="fr-FR" b="1" u="sng" dirty="0" smtClean="0">
                <a:solidFill>
                  <a:srgbClr val="C00000"/>
                </a:solidFill>
              </a:rPr>
              <a:t> free signal and an </a:t>
            </a:r>
            <a:r>
              <a:rPr lang="fr-FR" b="1" u="sng" dirty="0" err="1" smtClean="0">
                <a:solidFill>
                  <a:srgbClr val="C00000"/>
                </a:solidFill>
              </a:rPr>
              <a:t>quite</a:t>
            </a:r>
            <a:r>
              <a:rPr lang="fr-FR" b="1" u="sng" dirty="0" smtClean="0">
                <a:solidFill>
                  <a:srgbClr val="C00000"/>
                </a:solidFill>
              </a:rPr>
              <a:t> efficient </a:t>
            </a:r>
            <a:r>
              <a:rPr lang="fr-FR" b="1" u="sng" dirty="0" err="1" smtClean="0">
                <a:solidFill>
                  <a:srgbClr val="C00000"/>
                </a:solidFill>
              </a:rPr>
              <a:t>tomographic</a:t>
            </a:r>
            <a:r>
              <a:rPr lang="fr-FR" b="1" u="sng" dirty="0" smtClean="0">
                <a:solidFill>
                  <a:srgbClr val="C00000"/>
                </a:solidFill>
              </a:rPr>
              <a:t> reconstruction !  </a:t>
            </a:r>
          </a:p>
          <a:p>
            <a:pPr>
              <a:buFont typeface="Symbol" panose="05050102010706020507" pitchFamily="18" charset="2"/>
              <a:buChar char="Þ"/>
            </a:pPr>
            <a:r>
              <a:rPr lang="fr-FR" b="1" dirty="0">
                <a:solidFill>
                  <a:srgbClr val="C00000"/>
                </a:solidFill>
              </a:rPr>
              <a:t> </a:t>
            </a:r>
            <a:r>
              <a:rPr lang="fr-FR" b="1" dirty="0" err="1" smtClean="0">
                <a:solidFill>
                  <a:srgbClr val="C00000"/>
                </a:solidFill>
              </a:rPr>
              <a:t>Several</a:t>
            </a:r>
            <a:r>
              <a:rPr lang="fr-FR" b="1" dirty="0" smtClean="0">
                <a:solidFill>
                  <a:srgbClr val="C00000"/>
                </a:solidFill>
              </a:rPr>
              <a:t> back up solutions </a:t>
            </a:r>
            <a:r>
              <a:rPr lang="fr-FR" b="1" dirty="0" err="1" smtClean="0">
                <a:solidFill>
                  <a:srgbClr val="C00000"/>
                </a:solidFill>
              </a:rPr>
              <a:t>that</a:t>
            </a:r>
            <a:r>
              <a:rPr lang="fr-FR" b="1" dirty="0" smtClean="0">
                <a:solidFill>
                  <a:srgbClr val="C00000"/>
                </a:solidFill>
              </a:rPr>
              <a:t> </a:t>
            </a:r>
            <a:r>
              <a:rPr lang="fr-FR" b="1" dirty="0" err="1" smtClean="0">
                <a:solidFill>
                  <a:srgbClr val="C00000"/>
                </a:solidFill>
              </a:rPr>
              <a:t>can</a:t>
            </a:r>
            <a:r>
              <a:rPr lang="fr-FR" b="1" dirty="0" smtClean="0">
                <a:solidFill>
                  <a:srgbClr val="C00000"/>
                </a:solidFill>
              </a:rPr>
              <a:t> </a:t>
            </a:r>
            <a:r>
              <a:rPr lang="fr-FR" b="1" dirty="0" err="1" smtClean="0">
                <a:solidFill>
                  <a:srgbClr val="C00000"/>
                </a:solidFill>
              </a:rPr>
              <a:t>be</a:t>
            </a:r>
            <a:r>
              <a:rPr lang="fr-FR" b="1" dirty="0" smtClean="0">
                <a:solidFill>
                  <a:srgbClr val="C00000"/>
                </a:solidFill>
              </a:rPr>
              <a:t> </a:t>
            </a:r>
            <a:r>
              <a:rPr lang="fr-FR" b="1" dirty="0" err="1" smtClean="0">
                <a:solidFill>
                  <a:srgbClr val="C00000"/>
                </a:solidFill>
              </a:rPr>
              <a:t>easily</a:t>
            </a:r>
            <a:r>
              <a:rPr lang="fr-FR" b="1" dirty="0" smtClean="0">
                <a:solidFill>
                  <a:srgbClr val="C00000"/>
                </a:solidFill>
              </a:rPr>
              <a:t> </a:t>
            </a:r>
            <a:r>
              <a:rPr lang="fr-FR" b="1" dirty="0" err="1" smtClean="0">
                <a:solidFill>
                  <a:srgbClr val="C00000"/>
                </a:solidFill>
              </a:rPr>
              <a:t>implemented</a:t>
            </a:r>
            <a:r>
              <a:rPr lang="fr-FR" b="1" dirty="0" smtClean="0">
                <a:solidFill>
                  <a:srgbClr val="C00000"/>
                </a:solidFill>
              </a:rPr>
              <a:t> or use in case of </a:t>
            </a:r>
            <a:r>
              <a:rPr lang="fr-FR" b="1" dirty="0" err="1" smtClean="0">
                <a:solidFill>
                  <a:srgbClr val="C00000"/>
                </a:solidFill>
              </a:rPr>
              <a:t>unexpected</a:t>
            </a:r>
            <a:r>
              <a:rPr lang="fr-FR" b="1" dirty="0" smtClean="0">
                <a:solidFill>
                  <a:srgbClr val="C00000"/>
                </a:solidFill>
              </a:rPr>
              <a:t> </a:t>
            </a:r>
            <a:r>
              <a:rPr lang="fr-FR" b="1" dirty="0" err="1" smtClean="0">
                <a:solidFill>
                  <a:srgbClr val="C00000"/>
                </a:solidFill>
              </a:rPr>
              <a:t>phenomena</a:t>
            </a:r>
            <a:r>
              <a:rPr lang="fr-FR" b="1" dirty="0" smtClean="0">
                <a:solidFill>
                  <a:srgbClr val="C00000"/>
                </a:solidFill>
              </a:rPr>
              <a:t> </a:t>
            </a:r>
          </a:p>
          <a:p>
            <a:pPr>
              <a:buFont typeface="Symbol" panose="05050102010706020507" pitchFamily="18" charset="2"/>
              <a:buChar char="Þ"/>
            </a:pPr>
            <a:endParaRPr lang="fr-FR" b="1" dirty="0">
              <a:solidFill>
                <a:srgbClr val="C00000"/>
              </a:solidFill>
            </a:endParaRPr>
          </a:p>
          <a:p>
            <a:endParaRPr lang="fr-FR" dirty="0" smtClean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77796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53568" y="0"/>
            <a:ext cx="10515600" cy="1325563"/>
          </a:xfrm>
        </p:spPr>
        <p:txBody>
          <a:bodyPr/>
          <a:lstStyle/>
          <a:p>
            <a:r>
              <a:rPr lang="fr-FR" b="1" dirty="0" smtClean="0"/>
              <a:t>3D sodium Laser Guide Stars &amp; ELT </a:t>
            </a:r>
            <a:endParaRPr lang="en-GB" b="1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513124" y="1473441"/>
            <a:ext cx="4608707" cy="4351338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7375" y="1235550"/>
            <a:ext cx="3880597" cy="1940299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0" y="1617492"/>
            <a:ext cx="3057375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fr-FR" sz="2000" dirty="0" err="1" smtClean="0"/>
              <a:t>Thick</a:t>
            </a:r>
            <a:r>
              <a:rPr lang="fr-FR" sz="2000" dirty="0" smtClean="0"/>
              <a:t> layer   (10 – 20 km)</a:t>
            </a:r>
          </a:p>
          <a:p>
            <a:pPr marL="285750" indent="-285750">
              <a:buFontTx/>
              <a:buChar char="-"/>
            </a:pPr>
            <a:r>
              <a:rPr lang="fr-FR" sz="2000" dirty="0" err="1" smtClean="0"/>
              <a:t>Evolving</a:t>
            </a:r>
            <a:r>
              <a:rPr lang="fr-FR" sz="2000" dirty="0" smtClean="0"/>
              <a:t> </a:t>
            </a:r>
            <a:r>
              <a:rPr lang="fr-FR" sz="2000" dirty="0" err="1" smtClean="0"/>
              <a:t>structues</a:t>
            </a:r>
            <a:r>
              <a:rPr lang="fr-FR" sz="2000" dirty="0" smtClean="0"/>
              <a:t> </a:t>
            </a:r>
          </a:p>
          <a:p>
            <a:pPr marL="285750" indent="-285750">
              <a:buFontTx/>
              <a:buChar char="-"/>
            </a:pPr>
            <a:r>
              <a:rPr lang="fr-FR" sz="2000" dirty="0" err="1" smtClean="0"/>
              <a:t>Evolving</a:t>
            </a:r>
            <a:r>
              <a:rPr lang="fr-FR" sz="2000" dirty="0" smtClean="0"/>
              <a:t> </a:t>
            </a:r>
            <a:r>
              <a:rPr lang="fr-FR" sz="2000" dirty="0" err="1" smtClean="0"/>
              <a:t>mean</a:t>
            </a:r>
            <a:r>
              <a:rPr lang="fr-FR" sz="2000" dirty="0" smtClean="0"/>
              <a:t> altitude</a:t>
            </a:r>
          </a:p>
          <a:p>
            <a:pPr marL="285750" indent="-285750">
              <a:buFontTx/>
              <a:buChar char="-"/>
            </a:pPr>
            <a:endParaRPr lang="en-GB" dirty="0" smtClean="0"/>
          </a:p>
        </p:txBody>
      </p:sp>
      <p:pic>
        <p:nvPicPr>
          <p:cNvPr id="7" name="Image 51" descr="../../../../Desktop/Capture%20d’écran%202018-07-31%20à%2009.24.0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657" y="3847474"/>
            <a:ext cx="6227467" cy="1887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3761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53386" y="215225"/>
            <a:ext cx="10515600" cy="834088"/>
          </a:xfrm>
        </p:spPr>
        <p:txBody>
          <a:bodyPr/>
          <a:lstStyle/>
          <a:p>
            <a:r>
              <a:rPr lang="fr-FR" b="1" dirty="0" smtClean="0"/>
              <a:t>Conclusions</a:t>
            </a:r>
            <a:endParaRPr lang="en-GB" b="1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53386" y="1128582"/>
            <a:ext cx="11386279" cy="4620146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fr-FR" b="1" dirty="0" smtClean="0"/>
              <a:t>Spot </a:t>
            </a:r>
            <a:r>
              <a:rPr lang="fr-FR" b="1" dirty="0" err="1" smtClean="0"/>
              <a:t>elongation</a:t>
            </a:r>
            <a:r>
              <a:rPr lang="fr-FR" b="1" dirty="0" smtClean="0"/>
              <a:t> </a:t>
            </a:r>
            <a:r>
              <a:rPr lang="fr-FR" b="1" dirty="0" err="1" smtClean="0"/>
              <a:t>is</a:t>
            </a:r>
            <a:r>
              <a:rPr lang="fr-FR" b="1" dirty="0" smtClean="0"/>
              <a:t> a </a:t>
            </a:r>
            <a:r>
              <a:rPr lang="fr-FR" b="1" dirty="0" err="1" smtClean="0"/>
              <a:t>problem</a:t>
            </a:r>
            <a:r>
              <a:rPr lang="fr-FR" b="1" dirty="0" smtClean="0"/>
              <a:t> for ELT </a:t>
            </a:r>
            <a:r>
              <a:rPr lang="en-GB" b="1" dirty="0" smtClean="0"/>
              <a:t>but</a:t>
            </a:r>
            <a:r>
              <a:rPr lang="en-GB" dirty="0" smtClean="0"/>
              <a:t> : 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à"/>
            </a:pPr>
            <a:r>
              <a:rPr lang="fr-FR" b="1" dirty="0" err="1" smtClean="0"/>
              <a:t>Many</a:t>
            </a:r>
            <a:r>
              <a:rPr lang="fr-FR" b="1" dirty="0" smtClean="0"/>
              <a:t> solutions </a:t>
            </a:r>
            <a:r>
              <a:rPr lang="fr-FR" b="1" dirty="0" err="1" smtClean="0"/>
              <a:t>exists</a:t>
            </a:r>
            <a:r>
              <a:rPr lang="fr-FR" dirty="0" smtClean="0"/>
              <a:t> </a:t>
            </a:r>
            <a:r>
              <a:rPr lang="fr-FR" sz="2400" dirty="0" smtClean="0"/>
              <a:t>(hardware and software) and </a:t>
            </a:r>
            <a:r>
              <a:rPr lang="fr-FR" sz="2400" dirty="0" err="1" smtClean="0"/>
              <a:t>can</a:t>
            </a:r>
            <a:r>
              <a:rPr lang="fr-FR" sz="2400" dirty="0" smtClean="0"/>
              <a:t> </a:t>
            </a:r>
            <a:r>
              <a:rPr lang="fr-FR" sz="2400" dirty="0" err="1" smtClean="0"/>
              <a:t>be</a:t>
            </a:r>
            <a:r>
              <a:rPr lang="fr-FR" sz="2400" dirty="0" smtClean="0"/>
              <a:t> </a:t>
            </a:r>
            <a:r>
              <a:rPr lang="fr-FR" sz="2400" dirty="0" err="1" smtClean="0"/>
              <a:t>combined</a:t>
            </a:r>
            <a:r>
              <a:rPr lang="fr-FR" sz="2400" dirty="0" smtClean="0"/>
              <a:t> to </a:t>
            </a:r>
            <a:r>
              <a:rPr lang="fr-FR" sz="2400" dirty="0" err="1" smtClean="0"/>
              <a:t>mitigate</a:t>
            </a:r>
            <a:r>
              <a:rPr lang="fr-FR" sz="2400" dirty="0" smtClean="0"/>
              <a:t> </a:t>
            </a:r>
            <a:r>
              <a:rPr lang="fr-FR" sz="2400" dirty="0" err="1" smtClean="0"/>
              <a:t>this</a:t>
            </a:r>
            <a:r>
              <a:rPr lang="fr-FR" sz="2400" dirty="0"/>
              <a:t> </a:t>
            </a:r>
            <a:r>
              <a:rPr lang="fr-FR" sz="2400" dirty="0" err="1" smtClean="0"/>
              <a:t>problem</a:t>
            </a:r>
            <a:endParaRPr lang="fr-FR" sz="2400" dirty="0" smtClean="0"/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à"/>
            </a:pPr>
            <a:r>
              <a:rPr lang="fr-FR" b="1" dirty="0" smtClean="0"/>
              <a:t>The graal :</a:t>
            </a:r>
            <a:r>
              <a:rPr lang="fr-FR" sz="2400" b="1" dirty="0" smtClean="0"/>
              <a:t> </a:t>
            </a:r>
            <a:r>
              <a:rPr lang="fr-FR" sz="2400" dirty="0" smtClean="0"/>
              <a:t>to have as </a:t>
            </a:r>
            <a:r>
              <a:rPr lang="fr-FR" sz="2400" dirty="0" err="1" smtClean="0"/>
              <a:t>much</a:t>
            </a:r>
            <a:r>
              <a:rPr lang="fr-FR" sz="2400" dirty="0" smtClean="0"/>
              <a:t> pixels as possible for </a:t>
            </a:r>
            <a:r>
              <a:rPr lang="fr-FR" sz="2400" dirty="0" err="1" smtClean="0"/>
              <a:t>ensuring</a:t>
            </a:r>
            <a:r>
              <a:rPr lang="fr-FR" sz="2400" dirty="0" smtClean="0"/>
              <a:t> 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fr-FR" dirty="0"/>
              <a:t> </a:t>
            </a:r>
            <a:r>
              <a:rPr lang="fr-FR" dirty="0" smtClean="0"/>
              <a:t>the best possible </a:t>
            </a:r>
            <a:r>
              <a:rPr lang="fr-FR" dirty="0" err="1" smtClean="0"/>
              <a:t>measurements</a:t>
            </a:r>
            <a:r>
              <a:rPr lang="fr-FR" dirty="0" smtClean="0"/>
              <a:t> in the non-</a:t>
            </a:r>
            <a:r>
              <a:rPr lang="fr-FR" dirty="0" err="1" smtClean="0"/>
              <a:t>elongated</a:t>
            </a:r>
            <a:r>
              <a:rPr lang="fr-FR" dirty="0" smtClean="0"/>
              <a:t> spot direction (« </a:t>
            </a:r>
            <a:r>
              <a:rPr lang="fr-FR" b="1" dirty="0" err="1" smtClean="0"/>
              <a:t>small</a:t>
            </a:r>
            <a:r>
              <a:rPr lang="fr-FR" b="1" dirty="0" smtClean="0"/>
              <a:t> pixels </a:t>
            </a:r>
            <a:r>
              <a:rPr lang="fr-FR" dirty="0" smtClean="0"/>
              <a:t>»)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fr-FR" dirty="0"/>
              <a:t> </a:t>
            </a:r>
            <a:r>
              <a:rPr lang="fr-FR" dirty="0" smtClean="0"/>
              <a:t>the </a:t>
            </a:r>
            <a:r>
              <a:rPr lang="fr-FR" b="1" dirty="0" err="1" smtClean="0"/>
              <a:t>largest</a:t>
            </a:r>
            <a:r>
              <a:rPr lang="fr-FR" b="1" dirty="0" smtClean="0"/>
              <a:t> possible FoV </a:t>
            </a:r>
            <a:r>
              <a:rPr lang="fr-FR" dirty="0" smtClean="0"/>
              <a:t>in </a:t>
            </a:r>
            <a:r>
              <a:rPr lang="fr-FR" dirty="0" err="1" smtClean="0"/>
              <a:t>order</a:t>
            </a:r>
            <a:r>
              <a:rPr lang="fr-FR" dirty="0" smtClean="0"/>
              <a:t> to minimise </a:t>
            </a:r>
            <a:r>
              <a:rPr lang="fr-FR" dirty="0" err="1" smtClean="0"/>
              <a:t>truncation</a:t>
            </a:r>
            <a:r>
              <a:rPr lang="fr-FR" dirty="0" smtClean="0"/>
              <a:t> </a:t>
            </a:r>
            <a:r>
              <a:rPr lang="fr-FR" dirty="0" err="1" smtClean="0"/>
              <a:t>effects</a:t>
            </a:r>
            <a:r>
              <a:rPr lang="fr-FR" dirty="0" smtClean="0"/>
              <a:t> 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à"/>
            </a:pPr>
            <a:r>
              <a:rPr lang="fr-FR" sz="2400" dirty="0" smtClean="0"/>
              <a:t> </a:t>
            </a:r>
            <a:r>
              <a:rPr lang="fr-FR" b="1" dirty="0" err="1" smtClean="0"/>
              <a:t>Playing</a:t>
            </a:r>
            <a:r>
              <a:rPr lang="fr-FR" b="1" dirty="0" smtClean="0"/>
              <a:t> </a:t>
            </a:r>
            <a:r>
              <a:rPr lang="fr-FR" b="1" dirty="0" err="1" smtClean="0"/>
              <a:t>with</a:t>
            </a:r>
            <a:r>
              <a:rPr lang="fr-FR" b="1" dirty="0" smtClean="0"/>
              <a:t> the reconstruction </a:t>
            </a:r>
            <a:r>
              <a:rPr lang="fr-FR" b="1" dirty="0" err="1" smtClean="0"/>
              <a:t>process</a:t>
            </a:r>
            <a:r>
              <a:rPr lang="fr-FR" b="1" dirty="0" smtClean="0"/>
              <a:t> </a:t>
            </a:r>
            <a:r>
              <a:rPr lang="fr-FR" sz="2400" dirty="0" smtClean="0"/>
              <a:t>help to deal </a:t>
            </a:r>
            <a:r>
              <a:rPr lang="fr-FR" sz="2400" dirty="0" err="1" smtClean="0"/>
              <a:t>with</a:t>
            </a:r>
            <a:r>
              <a:rPr lang="fr-FR" sz="2400" dirty="0" smtClean="0"/>
              <a:t> </a:t>
            </a:r>
            <a:r>
              <a:rPr lang="fr-FR" sz="2400" dirty="0" err="1" smtClean="0"/>
              <a:t>residual</a:t>
            </a:r>
            <a:r>
              <a:rPr lang="fr-FR" sz="2400" dirty="0" smtClean="0"/>
              <a:t> </a:t>
            </a:r>
            <a:r>
              <a:rPr lang="fr-FR" sz="2400" dirty="0" err="1" smtClean="0"/>
              <a:t>spurious</a:t>
            </a:r>
            <a:r>
              <a:rPr lang="fr-FR" sz="2400" dirty="0" smtClean="0"/>
              <a:t> </a:t>
            </a:r>
            <a:r>
              <a:rPr lang="fr-FR" sz="2400" dirty="0" err="1" smtClean="0"/>
              <a:t>measurements</a:t>
            </a:r>
            <a:r>
              <a:rPr lang="fr-FR" sz="2400" dirty="0" smtClean="0"/>
              <a:t> due to </a:t>
            </a:r>
            <a:r>
              <a:rPr lang="fr-FR" sz="2400" dirty="0" err="1" smtClean="0"/>
              <a:t>truncation</a:t>
            </a:r>
            <a:endParaRPr lang="fr-FR" sz="2400" dirty="0" smtClean="0"/>
          </a:p>
          <a:p>
            <a:pPr marL="457200" lvl="1" indent="0">
              <a:lnSpc>
                <a:spcPct val="150000"/>
              </a:lnSpc>
              <a:buNone/>
            </a:pPr>
            <a:r>
              <a:rPr lang="fr-FR" sz="2000" dirty="0" smtClean="0"/>
              <a:t> =&gt; </a:t>
            </a:r>
            <a:r>
              <a:rPr lang="fr-FR" sz="2000" dirty="0" err="1" smtClean="0"/>
              <a:t>increase</a:t>
            </a:r>
            <a:r>
              <a:rPr lang="fr-FR" sz="2000" dirty="0" smtClean="0"/>
              <a:t> the </a:t>
            </a:r>
            <a:r>
              <a:rPr lang="fr-FR" sz="2000" dirty="0" err="1" smtClean="0"/>
              <a:t>robustness</a:t>
            </a:r>
            <a:r>
              <a:rPr lang="fr-FR" sz="2000" dirty="0" smtClean="0"/>
              <a:t> of </a:t>
            </a:r>
            <a:r>
              <a:rPr lang="fr-FR" sz="2000" dirty="0" err="1" smtClean="0"/>
              <a:t>any</a:t>
            </a:r>
            <a:r>
              <a:rPr lang="fr-FR" sz="2000" dirty="0" smtClean="0"/>
              <a:t> hardware solution  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à"/>
            </a:pPr>
            <a:r>
              <a:rPr lang="fr-FR" sz="2400" dirty="0">
                <a:solidFill>
                  <a:srgbClr val="C00000"/>
                </a:solidFill>
              </a:rPr>
              <a:t> </a:t>
            </a:r>
            <a:r>
              <a:rPr lang="fr-FR" sz="2400" b="1" dirty="0">
                <a:solidFill>
                  <a:srgbClr val="C00000"/>
                </a:solidFill>
              </a:rPr>
              <a:t>O</a:t>
            </a:r>
            <a:r>
              <a:rPr lang="fr-FR" sz="2400" b="1" dirty="0" smtClean="0">
                <a:solidFill>
                  <a:srgbClr val="C00000"/>
                </a:solidFill>
              </a:rPr>
              <a:t>n </a:t>
            </a:r>
            <a:r>
              <a:rPr lang="fr-FR" sz="2400" b="1" dirty="0" err="1" smtClean="0">
                <a:solidFill>
                  <a:srgbClr val="C00000"/>
                </a:solidFill>
              </a:rPr>
              <a:t>going</a:t>
            </a:r>
            <a:r>
              <a:rPr lang="fr-FR" sz="2400" b="1" dirty="0" smtClean="0">
                <a:solidFill>
                  <a:srgbClr val="C00000"/>
                </a:solidFill>
              </a:rPr>
              <a:t> </a:t>
            </a:r>
            <a:r>
              <a:rPr lang="fr-FR" sz="2400" b="1" dirty="0" err="1" smtClean="0">
                <a:solidFill>
                  <a:srgbClr val="C00000"/>
                </a:solidFill>
              </a:rPr>
              <a:t>demonstration</a:t>
            </a:r>
            <a:r>
              <a:rPr lang="fr-FR" sz="2400" b="1" dirty="0" smtClean="0">
                <a:solidFill>
                  <a:srgbClr val="C00000"/>
                </a:solidFill>
              </a:rPr>
              <a:t> at LAM of a full </a:t>
            </a:r>
            <a:r>
              <a:rPr lang="fr-FR" sz="2400" b="1" dirty="0" err="1" smtClean="0">
                <a:solidFill>
                  <a:srgbClr val="C00000"/>
                </a:solidFill>
              </a:rPr>
              <a:t>scale</a:t>
            </a:r>
            <a:r>
              <a:rPr lang="fr-FR" sz="2400" b="1" dirty="0" smtClean="0">
                <a:solidFill>
                  <a:srgbClr val="C00000"/>
                </a:solidFill>
              </a:rPr>
              <a:t> prototype of one LGS WFS for HARMONI 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fr-FR" sz="2400" b="1" dirty="0"/>
              <a:t>J</a:t>
            </a:r>
            <a:r>
              <a:rPr lang="fr-FR" sz="2400" b="1" dirty="0" smtClean="0"/>
              <a:t>oint </a:t>
            </a:r>
            <a:r>
              <a:rPr lang="fr-FR" sz="2400" b="1" dirty="0"/>
              <a:t>effort </a:t>
            </a:r>
            <a:r>
              <a:rPr lang="fr-FR" sz="2400" b="1" dirty="0" err="1" smtClean="0"/>
              <a:t>between</a:t>
            </a:r>
            <a:r>
              <a:rPr lang="fr-FR" sz="2400" b="1" dirty="0" smtClean="0"/>
              <a:t> </a:t>
            </a:r>
            <a:r>
              <a:rPr lang="fr-FR" sz="2400" b="1" dirty="0"/>
              <a:t>HARMONI and MAORY </a:t>
            </a:r>
            <a:r>
              <a:rPr lang="fr-FR" sz="2400" b="1" dirty="0" smtClean="0"/>
              <a:t>teams to </a:t>
            </a:r>
            <a:r>
              <a:rPr lang="fr-FR" sz="2400" b="1" dirty="0" err="1" smtClean="0"/>
              <a:t>tackle</a:t>
            </a:r>
            <a:r>
              <a:rPr lang="fr-FR" sz="2400" b="1" dirty="0" smtClean="0"/>
              <a:t> </a:t>
            </a:r>
            <a:r>
              <a:rPr lang="fr-FR" sz="2400" b="1" dirty="0" err="1" smtClean="0"/>
              <a:t>this</a:t>
            </a:r>
            <a:r>
              <a:rPr lang="fr-FR" sz="2400" b="1" dirty="0" smtClean="0"/>
              <a:t> issue and to converge </a:t>
            </a:r>
            <a:r>
              <a:rPr lang="fr-FR" sz="2400" b="1" dirty="0" err="1" smtClean="0"/>
              <a:t>toward</a:t>
            </a:r>
            <a:r>
              <a:rPr lang="fr-FR" sz="2400" b="1" dirty="0" smtClean="0"/>
              <a:t> a </a:t>
            </a:r>
            <a:r>
              <a:rPr lang="fr-FR" sz="2400" b="1" dirty="0" err="1" smtClean="0"/>
              <a:t>common</a:t>
            </a:r>
            <a:r>
              <a:rPr lang="fr-FR" sz="2400" b="1" dirty="0" smtClean="0"/>
              <a:t> </a:t>
            </a:r>
            <a:r>
              <a:rPr lang="fr-FR" sz="2400" b="1" dirty="0" err="1" smtClean="0"/>
              <a:t>baseline</a:t>
            </a:r>
            <a:r>
              <a:rPr lang="fr-FR" sz="2400" b="1" dirty="0" smtClean="0"/>
              <a:t> </a:t>
            </a:r>
            <a:r>
              <a:rPr lang="fr-FR" sz="2400" dirty="0" smtClean="0"/>
              <a:t>:                     </a:t>
            </a:r>
            <a:r>
              <a:rPr lang="fr-FR" sz="2400" dirty="0" err="1" smtClean="0"/>
              <a:t>very</a:t>
            </a:r>
            <a:r>
              <a:rPr lang="fr-FR" sz="2400" dirty="0" smtClean="0"/>
              <a:t> good </a:t>
            </a:r>
            <a:r>
              <a:rPr lang="fr-FR" sz="2400" dirty="0" err="1" smtClean="0"/>
              <a:t>example</a:t>
            </a:r>
            <a:r>
              <a:rPr lang="fr-FR" sz="2400" dirty="0" smtClean="0"/>
              <a:t> of </a:t>
            </a:r>
            <a:r>
              <a:rPr lang="fr-FR" sz="2400" dirty="0" err="1" smtClean="0"/>
              <a:t>fruitfull</a:t>
            </a:r>
            <a:r>
              <a:rPr lang="fr-FR" sz="2400" dirty="0" smtClean="0"/>
              <a:t> collaboration </a:t>
            </a:r>
            <a:r>
              <a:rPr lang="fr-FR" sz="2400" dirty="0" err="1" smtClean="0"/>
              <a:t>between</a:t>
            </a:r>
            <a:r>
              <a:rPr lang="fr-FR" sz="2400" dirty="0" smtClean="0"/>
              <a:t> ELT instrument teams !!!! </a:t>
            </a:r>
          </a:p>
          <a:p>
            <a:pPr marL="0" indent="0">
              <a:lnSpc>
                <a:spcPct val="150000"/>
              </a:lnSpc>
              <a:buNone/>
            </a:pP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1884080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 20">
            <a:extLst>
              <a:ext uri="{FF2B5EF4-FFF2-40B4-BE49-F238E27FC236}">
                <a16:creationId xmlns:a16="http://schemas.microsoft.com/office/drawing/2014/main" id="{1EB4051F-9C8B-3F47-B649-26B500E59F0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3246" y="6125036"/>
            <a:ext cx="9185777" cy="747252"/>
          </a:xfrm>
          <a:prstGeom prst="rect">
            <a:avLst/>
          </a:prstGeom>
        </p:spPr>
      </p:pic>
      <p:pic>
        <p:nvPicPr>
          <p:cNvPr id="37" name="Image 36">
            <a:extLst>
              <a:ext uri="{FF2B5EF4-FFF2-40B4-BE49-F238E27FC236}">
                <a16:creationId xmlns:a16="http://schemas.microsoft.com/office/drawing/2014/main" id="{08FDA15C-6A7E-A941-ACF8-6854FCF3C02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7552428">
            <a:off x="265891" y="3686298"/>
            <a:ext cx="4683993" cy="2162975"/>
          </a:xfrm>
          <a:prstGeom prst="rect">
            <a:avLst/>
          </a:prstGeom>
        </p:spPr>
      </p:pic>
      <p:sp>
        <p:nvSpPr>
          <p:cNvPr id="59396" name="ZoneTexte 3"/>
          <p:cNvSpPr txBox="1">
            <a:spLocks noChangeArrowheads="1"/>
          </p:cNvSpPr>
          <p:nvPr/>
        </p:nvSpPr>
        <p:spPr bwMode="auto">
          <a:xfrm>
            <a:off x="1487488" y="-26988"/>
            <a:ext cx="3187701" cy="400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defTabSz="457200"/>
            <a:r>
              <a:rPr lang="en-US" altLang="fr-FR" sz="2000" b="1" dirty="0">
                <a:solidFill>
                  <a:prstClr val="black"/>
                </a:solidFill>
              </a:rPr>
              <a:t>HARMONI Overview</a:t>
            </a:r>
          </a:p>
        </p:txBody>
      </p:sp>
      <p:cxnSp>
        <p:nvCxnSpPr>
          <p:cNvPr id="5" name="Connecteur droit 4"/>
          <p:cNvCxnSpPr/>
          <p:nvPr/>
        </p:nvCxnSpPr>
        <p:spPr>
          <a:xfrm>
            <a:off x="4079876" y="188913"/>
            <a:ext cx="6588125" cy="0"/>
          </a:xfrm>
          <a:prstGeom prst="line">
            <a:avLst/>
          </a:prstGeom>
          <a:ln w="2857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8" name="Image 27">
            <a:extLst>
              <a:ext uri="{FF2B5EF4-FFF2-40B4-BE49-F238E27FC236}">
                <a16:creationId xmlns:a16="http://schemas.microsoft.com/office/drawing/2014/main" id="{8E699E9E-45F6-3A40-B2C1-9279B6BBB89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39386" y="4739209"/>
            <a:ext cx="1072775" cy="1510173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329A7B36-4492-1146-8B31-0DA7815818C4}"/>
              </a:ext>
            </a:extLst>
          </p:cNvPr>
          <p:cNvSpPr txBox="1"/>
          <p:nvPr/>
        </p:nvSpPr>
        <p:spPr>
          <a:xfrm>
            <a:off x="1487487" y="220173"/>
            <a:ext cx="60372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fr-FR" sz="2400" b="1" dirty="0">
                <a:solidFill>
                  <a:prstClr val="black"/>
                </a:solidFill>
                <a:latin typeface="Calibri"/>
              </a:rPr>
              <a:t>Laser Guide Star WFS = 80x80 </a:t>
            </a:r>
            <a:r>
              <a:rPr lang="fr-FR" sz="2400" b="1" dirty="0" err="1">
                <a:solidFill>
                  <a:prstClr val="black"/>
                </a:solidFill>
                <a:latin typeface="Calibri"/>
              </a:rPr>
              <a:t>Shack-Hartman</a:t>
            </a:r>
            <a:r>
              <a:rPr lang="fr-FR" sz="2400" b="1" dirty="0">
                <a:solidFill>
                  <a:prstClr val="black"/>
                </a:solidFill>
                <a:latin typeface="Calibri"/>
              </a:rPr>
              <a:t> </a:t>
            </a:r>
          </a:p>
        </p:txBody>
      </p:sp>
      <p:pic>
        <p:nvPicPr>
          <p:cNvPr id="20" name="Picture 38">
            <a:extLst>
              <a:ext uri="{FF2B5EF4-FFF2-40B4-BE49-F238E27FC236}">
                <a16:creationId xmlns:a16="http://schemas.microsoft.com/office/drawing/2014/main" id="{B4F76459-6755-8249-9E7E-ACEC3238FD8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58144" y="640814"/>
            <a:ext cx="2846387" cy="1979613"/>
          </a:xfrm>
          <a:prstGeom prst="rect">
            <a:avLst/>
          </a:prstGeom>
          <a:noFill/>
          <a:ln w="38100" cap="sq">
            <a:solidFill>
              <a:srgbClr val="000000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2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30A45376-B705-5E4D-A999-76D08B74045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63014" y="2190122"/>
            <a:ext cx="5177424" cy="3883068"/>
          </a:xfrm>
          <a:prstGeom prst="snip1Rect">
            <a:avLst>
              <a:gd name="adj" fmla="val 50000"/>
            </a:avLst>
          </a:prstGeom>
          <a:ln w="38100">
            <a:solidFill>
              <a:schemeClr val="tx1"/>
            </a:solidFill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7033209E-629C-B840-A389-E4C63C96326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46258" flipH="1">
            <a:off x="3000449" y="3566487"/>
            <a:ext cx="1725132" cy="2682894"/>
          </a:xfrm>
          <a:prstGeom prst="rect">
            <a:avLst/>
          </a:prstGeom>
        </p:spPr>
      </p:pic>
      <p:pic>
        <p:nvPicPr>
          <p:cNvPr id="38" name="Image 37">
            <a:extLst>
              <a:ext uri="{FF2B5EF4-FFF2-40B4-BE49-F238E27FC236}">
                <a16:creationId xmlns:a16="http://schemas.microsoft.com/office/drawing/2014/main" id="{3CB8EB4C-1397-E142-946A-A29171D8188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6200000" flipH="1" flipV="1">
            <a:off x="4540502" y="78383"/>
            <a:ext cx="2811141" cy="4371836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7D8EED73-17F7-0840-8C19-6A51E935DB47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34851" y="3508191"/>
            <a:ext cx="2266134" cy="2301544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2C8AFB32-A8F9-CB4E-9123-CE8C75EAAAD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784151" y="358010"/>
            <a:ext cx="1827000" cy="1638000"/>
          </a:xfrm>
          <a:prstGeom prst="rect">
            <a:avLst/>
          </a:prstGeom>
        </p:spPr>
      </p:pic>
      <p:pic>
        <p:nvPicPr>
          <p:cNvPr id="17" name="Image 16" descr="Capture d’écran 2017-05-03 à 10.50.22.png">
            <a:extLst>
              <a:ext uri="{FF2B5EF4-FFF2-40B4-BE49-F238E27FC236}">
                <a16:creationId xmlns:a16="http://schemas.microsoft.com/office/drawing/2014/main" id="{7D9E446A-758D-8347-A8CD-CC1CDD135381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screen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4064322" y="1574743"/>
            <a:ext cx="4104709" cy="3985473"/>
          </a:xfrm>
          <a:prstGeom prst="rect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DD1E6351-9BB6-0647-BAE4-EFEDA6E89BD9}"/>
              </a:ext>
            </a:extLst>
          </p:cNvPr>
          <p:cNvSpPr txBox="1"/>
          <p:nvPr/>
        </p:nvSpPr>
        <p:spPr>
          <a:xfrm>
            <a:off x="7213396" y="5026189"/>
            <a:ext cx="58120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3200" b="1" dirty="0">
                <a:solidFill>
                  <a:prstClr val="white"/>
                </a:solidFill>
                <a:latin typeface="Calibri"/>
              </a:rPr>
              <a:t>x6</a:t>
            </a:r>
          </a:p>
        </p:txBody>
      </p:sp>
      <p:pic>
        <p:nvPicPr>
          <p:cNvPr id="19" name="Image 18" descr="Macintosh HD:Users:bneichel:Desktop:Capture d’écran 2016-08-05 à 10.44.42.png">
            <a:extLst>
              <a:ext uri="{FF2B5EF4-FFF2-40B4-BE49-F238E27FC236}">
                <a16:creationId xmlns:a16="http://schemas.microsoft.com/office/drawing/2014/main" id="{741EB3F9-B3EF-D148-93AA-A4BD648EFFDA}"/>
              </a:ext>
            </a:extLst>
          </p:cNvPr>
          <p:cNvPicPr/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800000">
            <a:off x="3796649" y="5257045"/>
            <a:ext cx="1079500" cy="1079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Image 22" descr="Macintosh HD:Users:bneichel:Desktop:Capture d’écran 2016-08-05 à 10.44.32.png">
            <a:extLst>
              <a:ext uri="{FF2B5EF4-FFF2-40B4-BE49-F238E27FC236}">
                <a16:creationId xmlns:a16="http://schemas.microsoft.com/office/drawing/2014/main" id="{C7FCEA7C-D267-9543-BCB2-36936667C14F}"/>
              </a:ext>
            </a:extLst>
          </p:cNvPr>
          <p:cNvPicPr/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800000">
            <a:off x="5710826" y="4403103"/>
            <a:ext cx="1079500" cy="10795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sp>
        <p:nvSpPr>
          <p:cNvPr id="24" name="Ellipse 23">
            <a:extLst>
              <a:ext uri="{FF2B5EF4-FFF2-40B4-BE49-F238E27FC236}">
                <a16:creationId xmlns:a16="http://schemas.microsoft.com/office/drawing/2014/main" id="{FFBB7995-EA10-B243-B464-5D7BA0938ACB}"/>
              </a:ext>
            </a:extLst>
          </p:cNvPr>
          <p:cNvSpPr/>
          <p:nvPr/>
        </p:nvSpPr>
        <p:spPr>
          <a:xfrm>
            <a:off x="4832939" y="4967652"/>
            <a:ext cx="216000" cy="216973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F16B0606-5D78-BE47-940C-A28748F018B1}"/>
              </a:ext>
            </a:extLst>
          </p:cNvPr>
          <p:cNvSpPr/>
          <p:nvPr/>
        </p:nvSpPr>
        <p:spPr>
          <a:xfrm>
            <a:off x="5607639" y="4008489"/>
            <a:ext cx="216000" cy="216973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8A99EF6D-97FC-2E41-94D3-6A71325744CF}"/>
              </a:ext>
            </a:extLst>
          </p:cNvPr>
          <p:cNvSpPr/>
          <p:nvPr/>
        </p:nvSpPr>
        <p:spPr>
          <a:xfrm>
            <a:off x="7551192" y="2281503"/>
            <a:ext cx="216000" cy="216973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CF66CDD5-CD45-7F42-AF58-C549546DA4C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846073" y="332886"/>
            <a:ext cx="5011960" cy="4455075"/>
          </a:xfrm>
          <a:prstGeom prst="rect">
            <a:avLst/>
          </a:prstGeom>
        </p:spPr>
      </p:pic>
      <p:sp>
        <p:nvSpPr>
          <p:cNvPr id="27" name="ZoneTexte 26">
            <a:extLst>
              <a:ext uri="{FF2B5EF4-FFF2-40B4-BE49-F238E27FC236}">
                <a16:creationId xmlns:a16="http://schemas.microsoft.com/office/drawing/2014/main" id="{72E48D00-316A-5E43-9CFF-2D728B322E23}"/>
              </a:ext>
            </a:extLst>
          </p:cNvPr>
          <p:cNvSpPr txBox="1"/>
          <p:nvPr/>
        </p:nvSpPr>
        <p:spPr>
          <a:xfrm>
            <a:off x="1535022" y="4488346"/>
            <a:ext cx="9144000" cy="2308324"/>
          </a:xfrm>
          <a:prstGeom prst="rect">
            <a:avLst/>
          </a:prstGeom>
          <a:solidFill>
            <a:schemeClr val="bg1"/>
          </a:solidFill>
          <a:ln w="4762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4800" b="1" dirty="0">
                <a:solidFill>
                  <a:prstClr val="black"/>
                </a:solidFill>
                <a:latin typeface="Calibri"/>
              </a:rPr>
              <a:t>2 years post-doc at LAM for validation of the LGSWFS strategy for HARMONI !!</a:t>
            </a:r>
          </a:p>
        </p:txBody>
      </p:sp>
    </p:spTree>
    <p:extLst>
      <p:ext uri="{BB962C8B-B14F-4D97-AF65-F5344CB8AC3E}">
        <p14:creationId xmlns:p14="http://schemas.microsoft.com/office/powerpoint/2010/main" val="33344628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9273" y="2933989"/>
            <a:ext cx="10515600" cy="4351338"/>
          </a:xfrm>
        </p:spPr>
        <p:txBody>
          <a:bodyPr/>
          <a:lstStyle/>
          <a:p>
            <a:r>
              <a:rPr lang="fr-FR" dirty="0" smtClean="0"/>
              <a:t>Firenze : 28-30 </a:t>
            </a:r>
            <a:r>
              <a:rPr lang="fr-FR" dirty="0" err="1" smtClean="0"/>
              <a:t>October</a:t>
            </a:r>
            <a:r>
              <a:rPr lang="fr-FR" dirty="0" smtClean="0"/>
              <a:t> 2019</a:t>
            </a:r>
          </a:p>
          <a:p>
            <a:r>
              <a:rPr lang="fr-FR" dirty="0" smtClean="0"/>
              <a:t>Talk to Enrico </a:t>
            </a:r>
            <a:r>
              <a:rPr lang="fr-FR" dirty="0" err="1" smtClean="0"/>
              <a:t>Pinna</a:t>
            </a:r>
            <a:r>
              <a:rPr lang="fr-FR" dirty="0" smtClean="0"/>
              <a:t> for more info </a:t>
            </a:r>
            <a:endParaRPr lang="fr-FR" dirty="0"/>
          </a:p>
        </p:txBody>
      </p:sp>
      <p:sp>
        <p:nvSpPr>
          <p:cNvPr id="4" name="Rectangle 3"/>
          <p:cNvSpPr/>
          <p:nvPr/>
        </p:nvSpPr>
        <p:spPr>
          <a:xfrm>
            <a:off x="5561077" y="3244334"/>
            <a:ext cx="10169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L Blanco</a:t>
            </a:r>
            <a:r>
              <a:rPr lang="fr-FR" dirty="0" smtClean="0">
                <a:solidFill>
                  <a:schemeClr val="bg1"/>
                </a:solidFill>
              </a:rPr>
              <a:t>,</a:t>
            </a:r>
            <a:endParaRPr lang="en-GB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1077" y="194397"/>
            <a:ext cx="6454511" cy="5944477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38630"/>
            <a:ext cx="10515600" cy="1325563"/>
          </a:xfrm>
        </p:spPr>
        <p:txBody>
          <a:bodyPr/>
          <a:lstStyle/>
          <a:p>
            <a:r>
              <a:rPr lang="fr-F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WFS workshop (4</a:t>
            </a:r>
            <a:r>
              <a:rPr lang="fr-FR" b="1" baseline="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</a:t>
            </a:r>
            <a:r>
              <a:rPr lang="fr-F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edition</a:t>
            </a:r>
            <a:r>
              <a:rPr lang="fr-F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en-GB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54370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977793" y="-310980"/>
            <a:ext cx="10820400" cy="1325563"/>
          </a:xfrm>
        </p:spPr>
        <p:txBody>
          <a:bodyPr>
            <a:normAutofit/>
          </a:bodyPr>
          <a:lstStyle/>
          <a:p>
            <a:r>
              <a:rPr lang="fr-FR" sz="3600" b="1" dirty="0" err="1" smtClean="0"/>
              <a:t>Dealing</a:t>
            </a:r>
            <a:r>
              <a:rPr lang="fr-FR" sz="3600" b="1" dirty="0" smtClean="0"/>
              <a:t> </a:t>
            </a:r>
            <a:r>
              <a:rPr lang="fr-FR" sz="3600" b="1" dirty="0" err="1" smtClean="0"/>
              <a:t>with</a:t>
            </a:r>
            <a:r>
              <a:rPr lang="fr-FR" sz="3600" b="1" dirty="0"/>
              <a:t> </a:t>
            </a:r>
            <a:r>
              <a:rPr lang="fr-FR" sz="3600" b="1" dirty="0" smtClean="0"/>
              <a:t>3D spots for Wavefront </a:t>
            </a:r>
            <a:r>
              <a:rPr lang="fr-FR" sz="3600" b="1" dirty="0" err="1"/>
              <a:t>S</a:t>
            </a:r>
            <a:r>
              <a:rPr lang="fr-FR" sz="3600" b="1" dirty="0" err="1" smtClean="0"/>
              <a:t>ensing</a:t>
            </a:r>
            <a:endParaRPr lang="en-GB" sz="3600" b="1" dirty="0"/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8735291" y="2850718"/>
            <a:ext cx="3016880" cy="1778372"/>
          </a:xfrm>
          <a:prstGeom prst="rect">
            <a:avLst/>
          </a:prstGeom>
        </p:spPr>
      </p:pic>
      <p:sp>
        <p:nvSpPr>
          <p:cNvPr id="15" name="Rectangle à coins arrondis 14"/>
          <p:cNvSpPr/>
          <p:nvPr/>
        </p:nvSpPr>
        <p:spPr>
          <a:xfrm>
            <a:off x="803564" y="2022261"/>
            <a:ext cx="3304309" cy="68388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Shack-Hartmann  </a:t>
            </a:r>
          </a:p>
        </p:txBody>
      </p:sp>
      <p:sp>
        <p:nvSpPr>
          <p:cNvPr id="16" name="Rectangle à coins arrondis 15"/>
          <p:cNvSpPr/>
          <p:nvPr/>
        </p:nvSpPr>
        <p:spPr>
          <a:xfrm>
            <a:off x="7886204" y="2036609"/>
            <a:ext cx="3273631" cy="6551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 smtClean="0"/>
              <a:t>Ingot</a:t>
            </a:r>
            <a:r>
              <a:rPr lang="fr-FR" dirty="0" smtClean="0"/>
              <a:t> </a:t>
            </a:r>
          </a:p>
        </p:txBody>
      </p:sp>
      <p:sp>
        <p:nvSpPr>
          <p:cNvPr id="4" name="Rectangle à coins arrondis 3"/>
          <p:cNvSpPr/>
          <p:nvPr/>
        </p:nvSpPr>
        <p:spPr>
          <a:xfrm>
            <a:off x="4731329" y="847248"/>
            <a:ext cx="2757054" cy="76680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Concepts </a:t>
            </a:r>
            <a:endParaRPr lang="en-GB" dirty="0"/>
          </a:p>
        </p:txBody>
      </p:sp>
      <p:grpSp>
        <p:nvGrpSpPr>
          <p:cNvPr id="35" name="Groupe 34"/>
          <p:cNvGrpSpPr/>
          <p:nvPr/>
        </p:nvGrpSpPr>
        <p:grpSpPr>
          <a:xfrm>
            <a:off x="450273" y="2812472"/>
            <a:ext cx="4281056" cy="3200401"/>
            <a:chOff x="334916" y="2540658"/>
            <a:chExt cx="4815253" cy="3484969"/>
          </a:xfrm>
        </p:grpSpPr>
        <p:pic>
          <p:nvPicPr>
            <p:cNvPr id="19" name="Image 18" descr="Capture d’écran 2017-05-03 à 10.50.22.png"/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4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5654" y="2906250"/>
              <a:ext cx="3172067" cy="3119377"/>
            </a:xfrm>
            <a:prstGeom prst="rect">
              <a:avLst/>
            </a:prstGeom>
          </p:spPr>
        </p:pic>
        <p:sp>
          <p:nvSpPr>
            <p:cNvPr id="20" name="Étoile à 5 branches 19"/>
            <p:cNvSpPr/>
            <p:nvPr/>
          </p:nvSpPr>
          <p:spPr>
            <a:xfrm>
              <a:off x="1596723" y="5329938"/>
              <a:ext cx="301338" cy="302961"/>
            </a:xfrm>
            <a:prstGeom prst="star5">
              <a:avLst/>
            </a:prstGeom>
            <a:solidFill>
              <a:srgbClr val="FF66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1" name="Image 20" descr="Macintosh HD:Users:bneichel:Desktop:Capture d’écran 2016-08-05 à 10.45.10.png"/>
            <p:cNvPicPr/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61140" y="2540658"/>
              <a:ext cx="762149" cy="77250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" name="Image 21" descr="Macintosh HD:Users:bneichel:Desktop:Capture d’écran 2016-08-05 à 10.44.13.png"/>
            <p:cNvPicPr/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917" y="4429918"/>
              <a:ext cx="770738" cy="77250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" name="Image 22" descr="Macintosh HD:Users:bneichel:Desktop:Capture d’écran 2016-08-05 à 10.44.42.png"/>
            <p:cNvPicPr/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81691" y="3485288"/>
              <a:ext cx="768478" cy="77250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" name="Image 23" descr="Macintosh HD:Users:bneichel:Desktop:Capture d’écran 2016-08-05 à 10.44.32.png"/>
            <p:cNvPicPr/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916" y="3485288"/>
              <a:ext cx="768478" cy="77250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" name="Ellipse 24"/>
            <p:cNvSpPr/>
            <p:nvPr/>
          </p:nvSpPr>
          <p:spPr>
            <a:xfrm>
              <a:off x="1821177" y="5252303"/>
              <a:ext cx="153767" cy="155269"/>
            </a:xfrm>
            <a:prstGeom prst="ellipse">
              <a:avLst/>
            </a:prstGeom>
            <a:noFill/>
            <a:ln w="3810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Ellipse 25"/>
            <p:cNvSpPr/>
            <p:nvPr/>
          </p:nvSpPr>
          <p:spPr>
            <a:xfrm>
              <a:off x="2332680" y="4660655"/>
              <a:ext cx="153767" cy="155269"/>
            </a:xfrm>
            <a:prstGeom prst="ellipse">
              <a:avLst/>
            </a:prstGeom>
            <a:noFill/>
            <a:ln w="3810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Ellipse 26"/>
            <p:cNvSpPr/>
            <p:nvPr/>
          </p:nvSpPr>
          <p:spPr>
            <a:xfrm>
              <a:off x="3062026" y="3915729"/>
              <a:ext cx="153767" cy="155269"/>
            </a:xfrm>
            <a:prstGeom prst="ellipse">
              <a:avLst/>
            </a:prstGeom>
            <a:noFill/>
            <a:ln w="3810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Ellipse 27"/>
            <p:cNvSpPr/>
            <p:nvPr/>
          </p:nvSpPr>
          <p:spPr>
            <a:xfrm>
              <a:off x="3607374" y="3313166"/>
              <a:ext cx="153767" cy="155269"/>
            </a:xfrm>
            <a:prstGeom prst="ellipse">
              <a:avLst/>
            </a:prstGeom>
            <a:noFill/>
            <a:ln w="3810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9" name="Connecteur droit avec flèche 28"/>
            <p:cNvCxnSpPr>
              <a:stCxn id="25" idx="1"/>
            </p:cNvCxnSpPr>
            <p:nvPr/>
          </p:nvCxnSpPr>
          <p:spPr>
            <a:xfrm flipH="1" flipV="1">
              <a:off x="1105655" y="4894620"/>
              <a:ext cx="738041" cy="380422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Connecteur droit avec flèche 29"/>
            <p:cNvCxnSpPr>
              <a:stCxn id="26" idx="1"/>
            </p:cNvCxnSpPr>
            <p:nvPr/>
          </p:nvCxnSpPr>
          <p:spPr>
            <a:xfrm flipH="1" flipV="1">
              <a:off x="1105655" y="3880787"/>
              <a:ext cx="1249543" cy="802607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onnecteur droit avec flèche 30"/>
            <p:cNvCxnSpPr>
              <a:stCxn id="27" idx="6"/>
              <a:endCxn id="23" idx="1"/>
            </p:cNvCxnSpPr>
            <p:nvPr/>
          </p:nvCxnSpPr>
          <p:spPr>
            <a:xfrm flipV="1">
              <a:off x="3215793" y="3871541"/>
              <a:ext cx="1165898" cy="121822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Connecteur droit avec flèche 31"/>
            <p:cNvCxnSpPr>
              <a:stCxn id="28" idx="0"/>
            </p:cNvCxnSpPr>
            <p:nvPr/>
          </p:nvCxnSpPr>
          <p:spPr>
            <a:xfrm flipV="1">
              <a:off x="3684257" y="3022418"/>
              <a:ext cx="182547" cy="29074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7" name="Connecteur en angle 36"/>
          <p:cNvCxnSpPr>
            <a:stCxn id="4" idx="2"/>
            <a:endCxn id="15" idx="0"/>
          </p:cNvCxnSpPr>
          <p:nvPr/>
        </p:nvCxnSpPr>
        <p:spPr>
          <a:xfrm rot="5400000">
            <a:off x="4078685" y="-8910"/>
            <a:ext cx="408206" cy="3654137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necteur en angle 38"/>
          <p:cNvCxnSpPr>
            <a:stCxn id="4" idx="2"/>
            <a:endCxn id="16" idx="0"/>
          </p:cNvCxnSpPr>
          <p:nvPr/>
        </p:nvCxnSpPr>
        <p:spPr>
          <a:xfrm rot="16200000" flipH="1">
            <a:off x="7605161" y="118750"/>
            <a:ext cx="422554" cy="3413164"/>
          </a:xfrm>
          <a:prstGeom prst="bentConnector3">
            <a:avLst>
              <a:gd name="adj1" fmla="val 48361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0" name="Image 4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96665" y="2910014"/>
            <a:ext cx="1612738" cy="2742199"/>
          </a:xfrm>
          <a:prstGeom prst="rect">
            <a:avLst/>
          </a:prstGeom>
        </p:spPr>
      </p:pic>
      <p:sp>
        <p:nvSpPr>
          <p:cNvPr id="52" name="ZoneTexte 51"/>
          <p:cNvSpPr txBox="1"/>
          <p:nvPr/>
        </p:nvSpPr>
        <p:spPr>
          <a:xfrm>
            <a:off x="8735291" y="4861912"/>
            <a:ext cx="284417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Very </a:t>
            </a:r>
            <a:r>
              <a:rPr lang="fr-FR" dirty="0" err="1" smtClean="0"/>
              <a:t>promising</a:t>
            </a:r>
            <a:r>
              <a:rPr lang="fr-FR" dirty="0" smtClean="0"/>
              <a:t> </a:t>
            </a:r>
          </a:p>
          <a:p>
            <a:r>
              <a:rPr lang="fr-FR" dirty="0" err="1" smtClean="0"/>
              <a:t>Yet</a:t>
            </a:r>
            <a:r>
              <a:rPr lang="fr-FR" dirty="0" smtClean="0"/>
              <a:t> to </a:t>
            </a:r>
            <a:r>
              <a:rPr lang="fr-FR" dirty="0" err="1" smtClean="0"/>
              <a:t>be</a:t>
            </a:r>
            <a:r>
              <a:rPr lang="fr-FR" dirty="0" smtClean="0"/>
              <a:t> </a:t>
            </a:r>
            <a:r>
              <a:rPr lang="fr-FR" dirty="0" err="1" smtClean="0"/>
              <a:t>fully</a:t>
            </a:r>
            <a:r>
              <a:rPr lang="fr-FR" dirty="0" smtClean="0"/>
              <a:t> </a:t>
            </a:r>
            <a:r>
              <a:rPr lang="fr-FR" dirty="0" err="1" smtClean="0"/>
              <a:t>demonstrated</a:t>
            </a:r>
            <a:endParaRPr lang="fr-FR" dirty="0" smtClean="0"/>
          </a:p>
          <a:p>
            <a:r>
              <a:rPr lang="fr-FR" dirty="0" smtClean="0"/>
              <a:t>=&gt; For 2</a:t>
            </a:r>
            <a:r>
              <a:rPr lang="fr-FR" baseline="30000" dirty="0" smtClean="0"/>
              <a:t>nd</a:t>
            </a:r>
            <a:r>
              <a:rPr lang="fr-FR" dirty="0" smtClean="0"/>
              <a:t> </a:t>
            </a:r>
            <a:r>
              <a:rPr lang="fr-FR" dirty="0" err="1" smtClean="0"/>
              <a:t>generation</a:t>
            </a:r>
            <a:r>
              <a:rPr lang="fr-FR" dirty="0" smtClean="0"/>
              <a:t> … 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38931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Image 40" descr="Capture d’écran 2015-10-16 à 14.04.27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6247300"/>
            <a:ext cx="9144000" cy="610700"/>
          </a:xfrm>
          <a:prstGeom prst="rect">
            <a:avLst/>
          </a:prstGeom>
          <a:ln>
            <a:solidFill>
              <a:srgbClr val="4F81BD"/>
            </a:solidFill>
          </a:ln>
        </p:spPr>
      </p:pic>
      <p:pic>
        <p:nvPicPr>
          <p:cNvPr id="7" name="Image 6" descr="Capture d’écran 2017-05-03 à 10.50.22.png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327" y="1597110"/>
            <a:ext cx="4455882" cy="4359015"/>
          </a:xfrm>
          <a:prstGeom prst="rect">
            <a:avLst/>
          </a:prstGeom>
        </p:spPr>
      </p:pic>
      <p:sp>
        <p:nvSpPr>
          <p:cNvPr id="8" name="Étoile à 5 branches 7"/>
          <p:cNvSpPr/>
          <p:nvPr/>
        </p:nvSpPr>
        <p:spPr>
          <a:xfrm>
            <a:off x="3323144" y="4983970"/>
            <a:ext cx="423297" cy="423357"/>
          </a:xfrm>
          <a:prstGeom prst="star5">
            <a:avLst/>
          </a:prstGeom>
          <a:solidFill>
            <a:srgbClr val="FF66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Image 11" descr="Macintosh HD:Users:bneichel:Desktop:Capture d’écran 2016-08-05 à 10.45.10.pn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3556" y="1086233"/>
            <a:ext cx="1070610" cy="1079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Image 12" descr="Macintosh HD:Users:bneichel:Desktop:Capture d’écran 2016-08-05 à 10.44.13.pn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0653" y="3726282"/>
            <a:ext cx="1082675" cy="1079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Image 13" descr="Macintosh HD:Users:bneichel:Desktop:Capture d’écran 2016-08-05 à 10.44.42.pn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259" y="2406257"/>
            <a:ext cx="1079500" cy="1079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Image 14" descr="Macintosh HD:Users:bneichel:Desktop:Capture d’écran 2016-08-05 à 10.44.32.pn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0652" y="2406257"/>
            <a:ext cx="1079500" cy="1079500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ZoneTexte 17"/>
          <p:cNvSpPr txBox="1"/>
          <p:nvPr/>
        </p:nvSpPr>
        <p:spPr>
          <a:xfrm>
            <a:off x="2378635" y="156461"/>
            <a:ext cx="7117724" cy="523220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Spot elongation and truncation</a:t>
            </a:r>
            <a:endParaRPr lang="en-US" sz="2800" b="1" dirty="0"/>
          </a:p>
        </p:txBody>
      </p:sp>
      <p:sp>
        <p:nvSpPr>
          <p:cNvPr id="20" name="Ellipse 19"/>
          <p:cNvSpPr/>
          <p:nvPr/>
        </p:nvSpPr>
        <p:spPr>
          <a:xfrm>
            <a:off x="3638440" y="4875483"/>
            <a:ext cx="216000" cy="216973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Ellipse 20"/>
          <p:cNvSpPr/>
          <p:nvPr/>
        </p:nvSpPr>
        <p:spPr>
          <a:xfrm>
            <a:off x="4356961" y="4048715"/>
            <a:ext cx="216000" cy="216973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Ellipse 21"/>
          <p:cNvSpPr/>
          <p:nvPr/>
        </p:nvSpPr>
        <p:spPr>
          <a:xfrm>
            <a:off x="5381493" y="3007755"/>
            <a:ext cx="216000" cy="216973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Ellipse 22"/>
          <p:cNvSpPr/>
          <p:nvPr/>
        </p:nvSpPr>
        <p:spPr>
          <a:xfrm>
            <a:off x="6147556" y="2165734"/>
            <a:ext cx="216000" cy="216973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Connecteur droit avec flèche 24"/>
          <p:cNvCxnSpPr>
            <a:stCxn id="20" idx="1"/>
          </p:cNvCxnSpPr>
          <p:nvPr/>
        </p:nvCxnSpPr>
        <p:spPr>
          <a:xfrm flipH="1" flipV="1">
            <a:off x="2633328" y="4375657"/>
            <a:ext cx="1036745" cy="53160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avec flèche 25"/>
          <p:cNvCxnSpPr>
            <a:stCxn id="21" idx="1"/>
          </p:cNvCxnSpPr>
          <p:nvPr/>
        </p:nvCxnSpPr>
        <p:spPr>
          <a:xfrm flipH="1" flipV="1">
            <a:off x="2633329" y="2958927"/>
            <a:ext cx="1755265" cy="112156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avec flèche 27"/>
          <p:cNvCxnSpPr>
            <a:stCxn id="22" idx="6"/>
            <a:endCxn id="14" idx="1"/>
          </p:cNvCxnSpPr>
          <p:nvPr/>
        </p:nvCxnSpPr>
        <p:spPr>
          <a:xfrm flipV="1">
            <a:off x="5597493" y="2946007"/>
            <a:ext cx="1637766" cy="17023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Connecteur droit avec flèche 31"/>
          <p:cNvCxnSpPr>
            <a:stCxn id="23" idx="0"/>
          </p:cNvCxnSpPr>
          <p:nvPr/>
        </p:nvCxnSpPr>
        <p:spPr>
          <a:xfrm flipV="1">
            <a:off x="6255556" y="1759443"/>
            <a:ext cx="256428" cy="40629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7" name="Image 36" descr="Capture d’écran 2017-06-19 à 14.18.07.p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750" y="4157201"/>
            <a:ext cx="3441879" cy="2758808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38" name="ZoneTexte 37"/>
          <p:cNvSpPr txBox="1"/>
          <p:nvPr/>
        </p:nvSpPr>
        <p:spPr>
          <a:xfrm>
            <a:off x="7762876" y="1029104"/>
            <a:ext cx="2746375" cy="132343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Truncation induces biases that are projected on-axis by the Tomography</a:t>
            </a:r>
          </a:p>
        </p:txBody>
      </p:sp>
      <p:sp>
        <p:nvSpPr>
          <p:cNvPr id="39" name="Flèche vers le bas 38"/>
          <p:cNvSpPr/>
          <p:nvPr/>
        </p:nvSpPr>
        <p:spPr>
          <a:xfrm>
            <a:off x="9382125" y="2389583"/>
            <a:ext cx="444500" cy="1320025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7762876" y="4183532"/>
            <a:ext cx="2603501" cy="119681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ZoneTexte 1"/>
          <p:cNvSpPr txBox="1"/>
          <p:nvPr/>
        </p:nvSpPr>
        <p:spPr>
          <a:xfrm>
            <a:off x="6443942" y="5086102"/>
            <a:ext cx="58120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x6</a:t>
            </a:r>
          </a:p>
        </p:txBody>
      </p:sp>
      <p:cxnSp>
        <p:nvCxnSpPr>
          <p:cNvPr id="4" name="Connecteur droit avec flèche 3"/>
          <p:cNvCxnSpPr/>
          <p:nvPr/>
        </p:nvCxnSpPr>
        <p:spPr>
          <a:xfrm flipH="1" flipV="1">
            <a:off x="7606076" y="4595676"/>
            <a:ext cx="1035958" cy="1671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ZoneTexte 4"/>
          <p:cNvSpPr txBox="1"/>
          <p:nvPr/>
        </p:nvSpPr>
        <p:spPr>
          <a:xfrm>
            <a:off x="7539240" y="4225248"/>
            <a:ext cx="14303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Up to 300nm</a:t>
            </a:r>
          </a:p>
        </p:txBody>
      </p:sp>
    </p:spTree>
    <p:extLst>
      <p:ext uri="{BB962C8B-B14F-4D97-AF65-F5344CB8AC3E}">
        <p14:creationId xmlns:p14="http://schemas.microsoft.com/office/powerpoint/2010/main" val="2310542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34789" y="-204162"/>
            <a:ext cx="10820400" cy="1325563"/>
          </a:xfrm>
        </p:spPr>
        <p:txBody>
          <a:bodyPr>
            <a:normAutofit/>
          </a:bodyPr>
          <a:lstStyle/>
          <a:p>
            <a:r>
              <a:rPr lang="fr-FR" sz="3200" b="1" dirty="0" err="1" smtClean="0"/>
              <a:t>Various</a:t>
            </a:r>
            <a:r>
              <a:rPr lang="fr-FR" sz="3200" b="1" dirty="0" smtClean="0"/>
              <a:t> SH </a:t>
            </a:r>
            <a:r>
              <a:rPr lang="fr-FR" sz="3200" b="1" dirty="0" err="1" smtClean="0"/>
              <a:t>flavours</a:t>
            </a:r>
            <a:r>
              <a:rPr lang="fr-FR" sz="3200" b="1" dirty="0" smtClean="0"/>
              <a:t> … </a:t>
            </a:r>
            <a:r>
              <a:rPr lang="fr-FR" sz="3200" b="1" dirty="0" err="1" smtClean="0"/>
              <a:t>based</a:t>
            </a:r>
            <a:r>
              <a:rPr lang="fr-FR" sz="3200" b="1" dirty="0" smtClean="0"/>
              <a:t> on </a:t>
            </a:r>
            <a:r>
              <a:rPr lang="fr-FR" sz="3200" b="1" dirty="0" err="1" smtClean="0"/>
              <a:t>several</a:t>
            </a:r>
            <a:r>
              <a:rPr lang="fr-FR" sz="3200" b="1" dirty="0" smtClean="0"/>
              <a:t> detector technologies</a:t>
            </a:r>
            <a:endParaRPr lang="en-GB" sz="3200" b="1" dirty="0"/>
          </a:p>
        </p:txBody>
      </p:sp>
      <p:sp>
        <p:nvSpPr>
          <p:cNvPr id="5" name="Rectangle à coins arrondis 4"/>
          <p:cNvSpPr/>
          <p:nvPr/>
        </p:nvSpPr>
        <p:spPr>
          <a:xfrm>
            <a:off x="225132" y="980749"/>
            <a:ext cx="3761511" cy="72336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 smtClean="0"/>
              <a:t>Classical</a:t>
            </a:r>
            <a:r>
              <a:rPr lang="fr-FR" dirty="0" smtClean="0"/>
              <a:t> CCD </a:t>
            </a:r>
            <a:endParaRPr lang="en-GB" dirty="0"/>
          </a:p>
        </p:txBody>
      </p:sp>
      <p:sp>
        <p:nvSpPr>
          <p:cNvPr id="7" name="Rectangle à coins arrondis 6"/>
          <p:cNvSpPr/>
          <p:nvPr/>
        </p:nvSpPr>
        <p:spPr>
          <a:xfrm>
            <a:off x="4276397" y="980749"/>
            <a:ext cx="3761511" cy="72336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Polar CCD </a:t>
            </a:r>
            <a:endParaRPr lang="en-GB" dirty="0"/>
          </a:p>
        </p:txBody>
      </p:sp>
      <p:sp>
        <p:nvSpPr>
          <p:cNvPr id="8" name="Rectangle à coins arrondis 7"/>
          <p:cNvSpPr/>
          <p:nvPr/>
        </p:nvSpPr>
        <p:spPr>
          <a:xfrm>
            <a:off x="8281558" y="980749"/>
            <a:ext cx="3761511" cy="72336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« </a:t>
            </a:r>
            <a:r>
              <a:rPr lang="fr-FR" dirty="0" err="1" smtClean="0"/>
              <a:t>Classical</a:t>
            </a:r>
            <a:r>
              <a:rPr lang="fr-FR" dirty="0" smtClean="0"/>
              <a:t> » CMOS </a:t>
            </a:r>
            <a:endParaRPr lang="en-GB" dirty="0"/>
          </a:p>
        </p:txBody>
      </p:sp>
      <p:sp>
        <p:nvSpPr>
          <p:cNvPr id="10" name="Rectangle à coins arrondis 9"/>
          <p:cNvSpPr/>
          <p:nvPr/>
        </p:nvSpPr>
        <p:spPr>
          <a:xfrm>
            <a:off x="1158581" y="3850742"/>
            <a:ext cx="1894611" cy="128009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Quad </a:t>
            </a:r>
            <a:r>
              <a:rPr lang="fr-FR" dirty="0" err="1" smtClean="0"/>
              <a:t>Cell</a:t>
            </a:r>
            <a:endParaRPr lang="en-GB" dirty="0"/>
          </a:p>
        </p:txBody>
      </p:sp>
      <p:sp>
        <p:nvSpPr>
          <p:cNvPr id="12" name="Rectangle à coins arrondis 11"/>
          <p:cNvSpPr/>
          <p:nvPr/>
        </p:nvSpPr>
        <p:spPr>
          <a:xfrm>
            <a:off x="8792456" y="3321508"/>
            <a:ext cx="2866144" cy="9596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 smtClean="0"/>
              <a:t>Tilted</a:t>
            </a:r>
            <a:r>
              <a:rPr lang="fr-FR" dirty="0" smtClean="0"/>
              <a:t>-µ</a:t>
            </a:r>
            <a:r>
              <a:rPr lang="fr-FR" dirty="0" err="1" smtClean="0"/>
              <a:t>lenses</a:t>
            </a:r>
            <a:r>
              <a:rPr lang="fr-FR" dirty="0" smtClean="0"/>
              <a:t> </a:t>
            </a:r>
          </a:p>
          <a:p>
            <a:pPr algn="ctr"/>
            <a:r>
              <a:rPr lang="fr-FR" dirty="0" smtClean="0"/>
              <a:t> SPOOF concept </a:t>
            </a:r>
            <a:endParaRPr lang="en-GB" dirty="0"/>
          </a:p>
        </p:txBody>
      </p:sp>
      <p:pic>
        <p:nvPicPr>
          <p:cNvPr id="15" name="Imag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7133" y="1776110"/>
            <a:ext cx="3293933" cy="3090797"/>
          </a:xfrm>
          <a:prstGeom prst="rect">
            <a:avLst/>
          </a:prstGeom>
        </p:spPr>
      </p:pic>
      <p:sp>
        <p:nvSpPr>
          <p:cNvPr id="16" name="Rectangle à coins arrondis 15"/>
          <p:cNvSpPr/>
          <p:nvPr/>
        </p:nvSpPr>
        <p:spPr>
          <a:xfrm>
            <a:off x="8792456" y="4321597"/>
            <a:ext cx="2866144" cy="92234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R</a:t>
            </a:r>
            <a:r>
              <a:rPr lang="fr-FR" dirty="0" smtClean="0"/>
              <a:t>econstruction tricks </a:t>
            </a:r>
            <a:endParaRPr lang="en-GB" dirty="0"/>
          </a:p>
        </p:txBody>
      </p:sp>
      <p:sp>
        <p:nvSpPr>
          <p:cNvPr id="17" name="Rectangle à coins arrondis 16"/>
          <p:cNvSpPr/>
          <p:nvPr/>
        </p:nvSpPr>
        <p:spPr>
          <a:xfrm>
            <a:off x="225132" y="1776110"/>
            <a:ext cx="3761511" cy="127070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rgbClr val="C00000"/>
                </a:solidFill>
              </a:rPr>
              <a:t>Few </a:t>
            </a:r>
            <a:r>
              <a:rPr lang="fr-FR" dirty="0" err="1" smtClean="0">
                <a:solidFill>
                  <a:srgbClr val="C00000"/>
                </a:solidFill>
              </a:rPr>
              <a:t>hundred</a:t>
            </a:r>
            <a:r>
              <a:rPr lang="fr-FR" dirty="0" smtClean="0">
                <a:solidFill>
                  <a:srgbClr val="C00000"/>
                </a:solidFill>
              </a:rPr>
              <a:t> x few </a:t>
            </a:r>
            <a:r>
              <a:rPr lang="fr-FR" dirty="0" err="1" smtClean="0">
                <a:solidFill>
                  <a:srgbClr val="C00000"/>
                </a:solidFill>
              </a:rPr>
              <a:t>hundred</a:t>
            </a:r>
            <a:r>
              <a:rPr lang="fr-FR" dirty="0" smtClean="0">
                <a:solidFill>
                  <a:srgbClr val="C00000"/>
                </a:solidFill>
              </a:rPr>
              <a:t> pixels </a:t>
            </a:r>
          </a:p>
          <a:p>
            <a:pPr algn="ctr"/>
            <a:r>
              <a:rPr lang="fr-FR" dirty="0" smtClean="0">
                <a:solidFill>
                  <a:srgbClr val="C00000"/>
                </a:solidFill>
              </a:rPr>
              <a:t>Very large pixel size (&gt;&gt; </a:t>
            </a:r>
            <a:r>
              <a:rPr lang="fr-FR" dirty="0" err="1" smtClean="0">
                <a:solidFill>
                  <a:srgbClr val="C00000"/>
                </a:solidFill>
              </a:rPr>
              <a:t>arcsec</a:t>
            </a:r>
            <a:r>
              <a:rPr lang="fr-FR" dirty="0" smtClean="0">
                <a:solidFill>
                  <a:srgbClr val="C00000"/>
                </a:solidFill>
              </a:rPr>
              <a:t>)</a:t>
            </a:r>
          </a:p>
          <a:p>
            <a:pPr algn="ctr"/>
            <a:r>
              <a:rPr lang="fr-FR" dirty="0" smtClean="0"/>
              <a:t>Photon noise </a:t>
            </a:r>
            <a:r>
              <a:rPr lang="fr-FR" dirty="0" err="1" smtClean="0"/>
              <a:t>limited</a:t>
            </a:r>
            <a:endParaRPr lang="fr-FR" dirty="0" smtClean="0"/>
          </a:p>
          <a:p>
            <a:pPr algn="ctr"/>
            <a:r>
              <a:rPr lang="fr-FR" dirty="0" err="1" smtClean="0">
                <a:solidFill>
                  <a:srgbClr val="C00000"/>
                </a:solidFill>
              </a:rPr>
              <a:t>Excess</a:t>
            </a:r>
            <a:r>
              <a:rPr lang="fr-FR" dirty="0" smtClean="0">
                <a:solidFill>
                  <a:srgbClr val="C00000"/>
                </a:solidFill>
              </a:rPr>
              <a:t> noise</a:t>
            </a:r>
            <a:endParaRPr lang="en-GB" dirty="0">
              <a:solidFill>
                <a:srgbClr val="C00000"/>
              </a:solidFill>
            </a:endParaRPr>
          </a:p>
        </p:txBody>
      </p:sp>
      <p:sp>
        <p:nvSpPr>
          <p:cNvPr id="18" name="Rectangle à coins arrondis 17"/>
          <p:cNvSpPr/>
          <p:nvPr/>
        </p:nvSpPr>
        <p:spPr>
          <a:xfrm>
            <a:off x="8792456" y="1800960"/>
            <a:ext cx="2866144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rgbClr val="C00000"/>
                </a:solidFill>
              </a:rPr>
              <a:t>800x800 </a:t>
            </a:r>
            <a:r>
              <a:rPr lang="fr-FR" dirty="0" smtClean="0">
                <a:sym typeface="Wingdings" panose="05000000000000000000" pitchFamily="2" charset="2"/>
              </a:rPr>
              <a:t> 1100x1100</a:t>
            </a:r>
            <a:endParaRPr lang="fr-FR" dirty="0" smtClean="0"/>
          </a:p>
          <a:p>
            <a:pPr algn="ctr"/>
            <a:r>
              <a:rPr lang="fr-FR" dirty="0" smtClean="0">
                <a:solidFill>
                  <a:srgbClr val="C00000"/>
                </a:solidFill>
              </a:rPr>
              <a:t>&lt; 3 e- RON</a:t>
            </a:r>
            <a:endParaRPr lang="en-GB" dirty="0">
              <a:solidFill>
                <a:srgbClr val="C00000"/>
              </a:solidFill>
            </a:endParaRPr>
          </a:p>
        </p:txBody>
      </p:sp>
      <p:sp>
        <p:nvSpPr>
          <p:cNvPr id="19" name="Flèche vers le bas 18"/>
          <p:cNvSpPr/>
          <p:nvPr/>
        </p:nvSpPr>
        <p:spPr>
          <a:xfrm>
            <a:off x="10004612" y="2715360"/>
            <a:ext cx="499462" cy="56572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Flèche vers le bas 19"/>
          <p:cNvSpPr/>
          <p:nvPr/>
        </p:nvSpPr>
        <p:spPr>
          <a:xfrm>
            <a:off x="1856155" y="3046816"/>
            <a:ext cx="499462" cy="80392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ectangle à coins arrondis 20"/>
          <p:cNvSpPr/>
          <p:nvPr/>
        </p:nvSpPr>
        <p:spPr>
          <a:xfrm>
            <a:off x="5019914" y="5363454"/>
            <a:ext cx="2228370" cy="649301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TMT solution </a:t>
            </a:r>
            <a:endParaRPr lang="en-GB" dirty="0"/>
          </a:p>
        </p:txBody>
      </p:sp>
      <p:sp>
        <p:nvSpPr>
          <p:cNvPr id="22" name="Rectangle à coins arrondis 21"/>
          <p:cNvSpPr/>
          <p:nvPr/>
        </p:nvSpPr>
        <p:spPr>
          <a:xfrm>
            <a:off x="9140158" y="5348086"/>
            <a:ext cx="2228370" cy="649301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ELT solution </a:t>
            </a:r>
            <a:endParaRPr lang="en-GB" dirty="0"/>
          </a:p>
        </p:txBody>
      </p:sp>
      <p:sp>
        <p:nvSpPr>
          <p:cNvPr id="3" name="Rectangle à coins arrondis 2"/>
          <p:cNvSpPr/>
          <p:nvPr/>
        </p:nvSpPr>
        <p:spPr>
          <a:xfrm>
            <a:off x="838200" y="5392048"/>
            <a:ext cx="2688770" cy="592111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 smtClean="0"/>
              <a:t>Linearity</a:t>
            </a:r>
            <a:r>
              <a:rPr lang="fr-FR" dirty="0" smtClean="0"/>
              <a:t> / gain issues </a:t>
            </a:r>
            <a:endParaRPr lang="en-GB" dirty="0"/>
          </a:p>
        </p:txBody>
      </p:sp>
      <p:sp>
        <p:nvSpPr>
          <p:cNvPr id="4" name="Ellipse 3"/>
          <p:cNvSpPr/>
          <p:nvPr/>
        </p:nvSpPr>
        <p:spPr>
          <a:xfrm>
            <a:off x="8290632" y="2812211"/>
            <a:ext cx="3927422" cy="3431192"/>
          </a:xfrm>
          <a:prstGeom prst="ellipse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ZoneTexte 5"/>
          <p:cNvSpPr txBox="1"/>
          <p:nvPr/>
        </p:nvSpPr>
        <p:spPr>
          <a:xfrm>
            <a:off x="4595257" y="4884496"/>
            <a:ext cx="31858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Well</a:t>
            </a:r>
            <a:r>
              <a:rPr lang="fr-FR" dirty="0" smtClean="0"/>
              <a:t> </a:t>
            </a:r>
            <a:r>
              <a:rPr lang="fr-FR" dirty="0" err="1" smtClean="0"/>
              <a:t>adapted</a:t>
            </a:r>
            <a:r>
              <a:rPr lang="fr-FR" dirty="0" smtClean="0"/>
              <a:t> for central </a:t>
            </a:r>
            <a:r>
              <a:rPr lang="fr-FR" dirty="0" err="1" smtClean="0"/>
              <a:t>launch</a:t>
            </a:r>
            <a:r>
              <a:rPr lang="fr-FR" dirty="0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41751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fr-FR" b="1" dirty="0" smtClean="0"/>
              <a:t>Basic </a:t>
            </a:r>
            <a:r>
              <a:rPr lang="fr-FR" b="1" dirty="0" err="1" smtClean="0"/>
              <a:t>choice</a:t>
            </a:r>
            <a:r>
              <a:rPr lang="fr-FR" b="1" dirty="0" smtClean="0"/>
              <a:t> </a:t>
            </a:r>
            <a:r>
              <a:rPr lang="fr-FR" b="1" dirty="0" smtClean="0"/>
              <a:t>: </a:t>
            </a:r>
            <a:r>
              <a:rPr lang="fr-FR" b="1" dirty="0" smtClean="0"/>
              <a:t>pixel size </a:t>
            </a:r>
            <a:r>
              <a:rPr lang="fr-FR" b="1" dirty="0" smtClean="0"/>
              <a:t>&amp; </a:t>
            </a:r>
            <a:r>
              <a:rPr lang="fr-FR" b="1" dirty="0" err="1" smtClean="0"/>
              <a:t>number</a:t>
            </a:r>
            <a:endParaRPr lang="en-GB" b="1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8200" y="1467037"/>
            <a:ext cx="10515600" cy="4351338"/>
          </a:xfrm>
        </p:spPr>
        <p:txBody>
          <a:bodyPr>
            <a:normAutofit/>
          </a:bodyPr>
          <a:lstStyle/>
          <a:p>
            <a:r>
              <a:rPr lang="fr-FR" dirty="0" smtClean="0"/>
              <a:t>The </a:t>
            </a:r>
            <a:r>
              <a:rPr lang="fr-FR" dirty="0" err="1" smtClean="0"/>
              <a:t>trade</a:t>
            </a:r>
            <a:r>
              <a:rPr lang="fr-FR" dirty="0" smtClean="0"/>
              <a:t>-off : a </a:t>
            </a:r>
            <a:r>
              <a:rPr lang="fr-FR" dirty="0" err="1" smtClean="0"/>
              <a:t>reasonable</a:t>
            </a:r>
            <a:r>
              <a:rPr lang="fr-FR" dirty="0" smtClean="0"/>
              <a:t> </a:t>
            </a:r>
            <a:r>
              <a:rPr lang="fr-FR" dirty="0" err="1" smtClean="0"/>
              <a:t>sample</a:t>
            </a:r>
            <a:r>
              <a:rPr lang="fr-FR" dirty="0" smtClean="0"/>
              <a:t> of the spot / the Fo</a:t>
            </a:r>
            <a:r>
              <a:rPr lang="en-GB" dirty="0" smtClean="0"/>
              <a:t>V</a:t>
            </a:r>
          </a:p>
          <a:p>
            <a:pPr lvl="1">
              <a:buFont typeface="Symbol" panose="05050102010706020507" pitchFamily="18" charset="2"/>
              <a:buChar char="Þ"/>
            </a:pPr>
            <a:r>
              <a:rPr lang="fr-FR" b="1" dirty="0">
                <a:sym typeface="Wingdings" panose="05000000000000000000" pitchFamily="2" charset="2"/>
              </a:rPr>
              <a:t> P</a:t>
            </a:r>
            <a:r>
              <a:rPr lang="fr-FR" b="1" dirty="0" smtClean="0">
                <a:sym typeface="Wingdings" panose="05000000000000000000" pitchFamily="2" charset="2"/>
              </a:rPr>
              <a:t>ixel size &lt; Spot FWHM </a:t>
            </a:r>
          </a:p>
          <a:p>
            <a:pPr lvl="1">
              <a:buFont typeface="Symbol" panose="05050102010706020507" pitchFamily="18" charset="2"/>
              <a:buChar char="Þ"/>
            </a:pPr>
            <a:r>
              <a:rPr lang="fr-FR" b="1" dirty="0">
                <a:sym typeface="Wingdings" panose="05000000000000000000" pitchFamily="2" charset="2"/>
              </a:rPr>
              <a:t> </a:t>
            </a:r>
            <a:r>
              <a:rPr lang="fr-FR" b="1" dirty="0" err="1" smtClean="0">
                <a:sym typeface="Wingdings" panose="05000000000000000000" pitchFamily="2" charset="2"/>
              </a:rPr>
              <a:t>Largest</a:t>
            </a:r>
            <a:r>
              <a:rPr lang="fr-FR" b="1" dirty="0" smtClean="0">
                <a:sym typeface="Wingdings" panose="05000000000000000000" pitchFamily="2" charset="2"/>
              </a:rPr>
              <a:t> possible FoV &gt; 20’’</a:t>
            </a:r>
          </a:p>
          <a:p>
            <a:pPr marL="457200" lvl="1" indent="0">
              <a:buNone/>
            </a:pPr>
            <a:endParaRPr lang="fr-FR" dirty="0" smtClean="0">
              <a:sym typeface="Wingdings" panose="05000000000000000000" pitchFamily="2" charset="2"/>
            </a:endParaRPr>
          </a:p>
          <a:p>
            <a:pPr marL="457200" lvl="1" indent="0">
              <a:buNone/>
            </a:pPr>
            <a:r>
              <a:rPr lang="fr-FR" dirty="0" smtClean="0">
                <a:sym typeface="Wingdings" panose="05000000000000000000" pitchFamily="2" charset="2"/>
              </a:rPr>
              <a:t>2 </a:t>
            </a:r>
            <a:r>
              <a:rPr lang="fr-FR" dirty="0" smtClean="0">
                <a:sym typeface="Wingdings" panose="05000000000000000000" pitchFamily="2" charset="2"/>
              </a:rPr>
              <a:t>possible « </a:t>
            </a:r>
            <a:r>
              <a:rPr lang="fr-FR" dirty="0" err="1" smtClean="0">
                <a:sym typeface="Wingdings" panose="05000000000000000000" pitchFamily="2" charset="2"/>
              </a:rPr>
              <a:t>extreme</a:t>
            </a:r>
            <a:r>
              <a:rPr lang="fr-FR" dirty="0" smtClean="0">
                <a:sym typeface="Wingdings" panose="05000000000000000000" pitchFamily="2" charset="2"/>
              </a:rPr>
              <a:t> » </a:t>
            </a:r>
            <a:r>
              <a:rPr lang="fr-FR" dirty="0" smtClean="0">
                <a:sym typeface="Wingdings" panose="05000000000000000000" pitchFamily="2" charset="2"/>
              </a:rPr>
              <a:t>solutions </a:t>
            </a:r>
          </a:p>
          <a:p>
            <a:pPr lvl="1">
              <a:buFont typeface="Wingdings" panose="05000000000000000000" pitchFamily="2" charset="2"/>
              <a:buChar char="à"/>
            </a:pPr>
            <a:r>
              <a:rPr lang="fr-FR" dirty="0" smtClean="0">
                <a:sym typeface="Wingdings" panose="05000000000000000000" pitchFamily="2" charset="2"/>
              </a:rPr>
              <a:t> Good </a:t>
            </a:r>
            <a:r>
              <a:rPr lang="fr-FR" dirty="0" smtClean="0">
                <a:sym typeface="Wingdings" panose="05000000000000000000" pitchFamily="2" charset="2"/>
              </a:rPr>
              <a:t>Laser FWHM spot (1’’) and 20x20 pixels per sub-</a:t>
            </a:r>
            <a:r>
              <a:rPr lang="fr-FR" dirty="0" err="1" smtClean="0">
                <a:sym typeface="Wingdings" panose="05000000000000000000" pitchFamily="2" charset="2"/>
              </a:rPr>
              <a:t>ap</a:t>
            </a:r>
            <a:r>
              <a:rPr lang="fr-FR" dirty="0" smtClean="0">
                <a:sym typeface="Wingdings" panose="05000000000000000000" pitchFamily="2" charset="2"/>
              </a:rPr>
              <a:t> </a:t>
            </a:r>
          </a:p>
          <a:p>
            <a:pPr lvl="2">
              <a:buFont typeface="Wingdings" panose="05000000000000000000" pitchFamily="2" charset="2"/>
              <a:buChar char="à"/>
            </a:pPr>
            <a:r>
              <a:rPr lang="fr-FR" dirty="0" smtClean="0">
                <a:sym typeface="Wingdings" panose="05000000000000000000" pitchFamily="2" charset="2"/>
              </a:rPr>
              <a:t>VERY large detector =&gt; 1600x1600. </a:t>
            </a:r>
            <a:r>
              <a:rPr lang="fr-FR" dirty="0" err="1" smtClean="0">
                <a:sym typeface="Wingdings" panose="05000000000000000000" pitchFamily="2" charset="2"/>
              </a:rPr>
              <a:t>Does</a:t>
            </a:r>
            <a:r>
              <a:rPr lang="fr-FR" dirty="0" smtClean="0">
                <a:sym typeface="Wingdings" panose="05000000000000000000" pitchFamily="2" charset="2"/>
              </a:rPr>
              <a:t> not </a:t>
            </a:r>
            <a:r>
              <a:rPr lang="fr-FR" dirty="0" err="1" smtClean="0">
                <a:sym typeface="Wingdings" panose="05000000000000000000" pitchFamily="2" charset="2"/>
              </a:rPr>
              <a:t>exist</a:t>
            </a:r>
            <a:r>
              <a:rPr lang="fr-FR" dirty="0" smtClean="0">
                <a:sym typeface="Wingdings" panose="05000000000000000000" pitchFamily="2" charset="2"/>
              </a:rPr>
              <a:t> …</a:t>
            </a:r>
          </a:p>
          <a:p>
            <a:pPr lvl="1">
              <a:buFont typeface="Wingdings" panose="05000000000000000000" pitchFamily="2" charset="2"/>
              <a:buChar char="à"/>
            </a:pPr>
            <a:r>
              <a:rPr lang="fr-FR" dirty="0" smtClean="0">
                <a:sym typeface="Wingdings" panose="05000000000000000000" pitchFamily="2" charset="2"/>
              </a:rPr>
              <a:t> </a:t>
            </a:r>
            <a:r>
              <a:rPr lang="fr-FR" dirty="0" err="1" smtClean="0">
                <a:sym typeface="Wingdings" panose="05000000000000000000" pitchFamily="2" charset="2"/>
              </a:rPr>
              <a:t>Enlarge</a:t>
            </a:r>
            <a:r>
              <a:rPr lang="fr-FR" dirty="0" smtClean="0">
                <a:sym typeface="Wingdings" panose="05000000000000000000" pitchFamily="2" charset="2"/>
              </a:rPr>
              <a:t> </a:t>
            </a:r>
            <a:r>
              <a:rPr lang="fr-FR" dirty="0" err="1" smtClean="0">
                <a:sym typeface="Wingdings" panose="05000000000000000000" pitchFamily="2" charset="2"/>
              </a:rPr>
              <a:t>your</a:t>
            </a:r>
            <a:r>
              <a:rPr lang="fr-FR" dirty="0" smtClean="0">
                <a:sym typeface="Wingdings" panose="05000000000000000000" pitchFamily="2" charset="2"/>
              </a:rPr>
              <a:t> spot =&gt; </a:t>
            </a:r>
            <a:r>
              <a:rPr lang="fr-FR" dirty="0" err="1" smtClean="0">
                <a:sym typeface="Wingdings" panose="05000000000000000000" pitchFamily="2" charset="2"/>
              </a:rPr>
              <a:t>larger</a:t>
            </a:r>
            <a:r>
              <a:rPr lang="fr-FR" dirty="0" smtClean="0">
                <a:sym typeface="Wingdings" panose="05000000000000000000" pitchFamily="2" charset="2"/>
              </a:rPr>
              <a:t> pixels (</a:t>
            </a:r>
            <a:r>
              <a:rPr lang="fr-FR" dirty="0" err="1" smtClean="0">
                <a:sym typeface="Wingdings" panose="05000000000000000000" pitchFamily="2" charset="2"/>
              </a:rPr>
              <a:t>pix</a:t>
            </a:r>
            <a:r>
              <a:rPr lang="fr-FR" dirty="0">
                <a:sym typeface="Wingdings" panose="05000000000000000000" pitchFamily="2" charset="2"/>
              </a:rPr>
              <a:t> </a:t>
            </a:r>
            <a:r>
              <a:rPr lang="fr-FR" dirty="0" smtClean="0">
                <a:sym typeface="Wingdings" panose="05000000000000000000" pitchFamily="2" charset="2"/>
              </a:rPr>
              <a:t>size ~ spot FWHM)</a:t>
            </a:r>
          </a:p>
          <a:p>
            <a:pPr lvl="2">
              <a:buFont typeface="Wingdings" panose="05000000000000000000" pitchFamily="2" charset="2"/>
              <a:buChar char="à"/>
            </a:pPr>
            <a:r>
              <a:rPr lang="fr-FR" dirty="0" smtClean="0">
                <a:sym typeface="Wingdings" panose="05000000000000000000" pitchFamily="2" charset="2"/>
              </a:rPr>
              <a:t> large FoV </a:t>
            </a:r>
            <a:r>
              <a:rPr lang="fr-FR" dirty="0" err="1" smtClean="0">
                <a:sym typeface="Wingdings" panose="05000000000000000000" pitchFamily="2" charset="2"/>
              </a:rPr>
              <a:t>with</a:t>
            </a:r>
            <a:r>
              <a:rPr lang="fr-FR" dirty="0" smtClean="0">
                <a:sym typeface="Wingdings" panose="05000000000000000000" pitchFamily="2" charset="2"/>
              </a:rPr>
              <a:t> </a:t>
            </a:r>
            <a:r>
              <a:rPr lang="fr-FR" dirty="0" err="1" smtClean="0">
                <a:sym typeface="Wingdings" panose="05000000000000000000" pitchFamily="2" charset="2"/>
              </a:rPr>
              <a:t>fewer</a:t>
            </a:r>
            <a:r>
              <a:rPr lang="fr-FR" dirty="0" smtClean="0">
                <a:sym typeface="Wingdings" panose="05000000000000000000" pitchFamily="2" charset="2"/>
              </a:rPr>
              <a:t> pixels </a:t>
            </a:r>
            <a:r>
              <a:rPr lang="fr-FR" b="1" dirty="0" smtClean="0">
                <a:sym typeface="Wingdings" panose="05000000000000000000" pitchFamily="2" charset="2"/>
              </a:rPr>
              <a:t>=&gt;  </a:t>
            </a:r>
            <a:r>
              <a:rPr lang="fr-FR" b="1" dirty="0" err="1" smtClean="0">
                <a:sym typeface="Wingdings" panose="05000000000000000000" pitchFamily="2" charset="2"/>
              </a:rPr>
              <a:t>see</a:t>
            </a:r>
            <a:r>
              <a:rPr lang="fr-FR" b="1" dirty="0" smtClean="0">
                <a:sym typeface="Wingdings" panose="05000000000000000000" pitchFamily="2" charset="2"/>
              </a:rPr>
              <a:t> </a:t>
            </a:r>
            <a:r>
              <a:rPr lang="fr-FR" b="1" u="sng" dirty="0" smtClean="0">
                <a:sym typeface="Wingdings" panose="05000000000000000000" pitchFamily="2" charset="2"/>
              </a:rPr>
              <a:t>S </a:t>
            </a:r>
            <a:r>
              <a:rPr lang="fr-FR" b="1" u="sng" dirty="0" err="1" smtClean="0">
                <a:sym typeface="Wingdings" panose="05000000000000000000" pitchFamily="2" charset="2"/>
              </a:rPr>
              <a:t>Oberti</a:t>
            </a:r>
            <a:r>
              <a:rPr lang="fr-FR" b="1" u="sng" dirty="0" smtClean="0">
                <a:sym typeface="Wingdings" panose="05000000000000000000" pitchFamily="2" charset="2"/>
              </a:rPr>
              <a:t> Talk on Thursday </a:t>
            </a:r>
          </a:p>
          <a:p>
            <a:pPr marL="457200" lvl="1" indent="0">
              <a:buNone/>
            </a:pPr>
            <a:endParaRPr lang="fr-FR" dirty="0" smtClean="0">
              <a:sym typeface="Wingdings" panose="05000000000000000000" pitchFamily="2" charset="2"/>
            </a:endParaRPr>
          </a:p>
          <a:p>
            <a:pPr marL="457200" lvl="1" indent="0">
              <a:buNone/>
            </a:pPr>
            <a:r>
              <a:rPr lang="fr-FR" b="1" dirty="0" err="1" smtClean="0">
                <a:sym typeface="Wingdings" panose="05000000000000000000" pitchFamily="2" charset="2"/>
              </a:rPr>
              <a:t>Intermediate</a:t>
            </a:r>
            <a:r>
              <a:rPr lang="fr-FR" b="1" dirty="0" smtClean="0">
                <a:sym typeface="Wingdings" panose="05000000000000000000" pitchFamily="2" charset="2"/>
              </a:rPr>
              <a:t> solution ? 800x800 or 1100x1100 pixels ? </a:t>
            </a:r>
            <a:endParaRPr lang="fr-FR" dirty="0" smtClean="0">
              <a:sym typeface="Wingdings" panose="05000000000000000000" pitchFamily="2" charset="2"/>
            </a:endParaRPr>
          </a:p>
          <a:p>
            <a:pPr lvl="1">
              <a:buFont typeface="Symbol" panose="05050102010706020507" pitchFamily="18" charset="2"/>
              <a:buChar char="Þ"/>
            </a:pPr>
            <a:endParaRPr lang="fr-FR" dirty="0" smtClean="0"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fr-FR" dirty="0" smtClean="0"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563419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-80493"/>
            <a:ext cx="10515600" cy="1325563"/>
          </a:xfrm>
        </p:spPr>
        <p:txBody>
          <a:bodyPr>
            <a:normAutofit/>
          </a:bodyPr>
          <a:lstStyle/>
          <a:p>
            <a:r>
              <a:rPr lang="en-GB" sz="3600" b="1" dirty="0"/>
              <a:t>S</a:t>
            </a:r>
            <a:r>
              <a:rPr lang="en-GB" sz="3600" dirty="0"/>
              <a:t>pot </a:t>
            </a:r>
            <a:r>
              <a:rPr lang="en-GB" sz="3600" b="1" dirty="0"/>
              <a:t>P</a:t>
            </a:r>
            <a:r>
              <a:rPr lang="en-GB" sz="3600" dirty="0"/>
              <a:t>acking </a:t>
            </a:r>
            <a:r>
              <a:rPr lang="en-GB" sz="3600" b="1" dirty="0"/>
              <a:t>O</a:t>
            </a:r>
            <a:r>
              <a:rPr lang="en-GB" sz="3600" dirty="0"/>
              <a:t>ptimisation on </a:t>
            </a:r>
            <a:r>
              <a:rPr lang="en-GB" sz="3600" b="1" dirty="0"/>
              <a:t>O</a:t>
            </a:r>
            <a:r>
              <a:rPr lang="en-GB" sz="3600" dirty="0"/>
              <a:t>ptical </a:t>
            </a:r>
            <a:r>
              <a:rPr lang="en-GB" sz="3600" b="1" dirty="0" smtClean="0"/>
              <a:t>F</a:t>
            </a:r>
            <a:r>
              <a:rPr lang="en-GB" sz="3600" dirty="0" smtClean="0"/>
              <a:t>rames (SPOOF)</a:t>
            </a:r>
            <a:endParaRPr lang="en-GB" sz="3600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086" y="1558361"/>
            <a:ext cx="4097712" cy="3871918"/>
          </a:xfrm>
          <a:prstGeom prst="rect">
            <a:avLst/>
          </a:prstGeom>
        </p:spPr>
      </p:pic>
      <p:sp>
        <p:nvSpPr>
          <p:cNvPr id="6" name="Flèche droite 5"/>
          <p:cNvSpPr/>
          <p:nvPr/>
        </p:nvSpPr>
        <p:spPr>
          <a:xfrm>
            <a:off x="4485116" y="2829612"/>
            <a:ext cx="1613647" cy="82219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2956" y="1445945"/>
            <a:ext cx="3976072" cy="3984334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1435" y="4492892"/>
            <a:ext cx="2284886" cy="1557605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29403" y="4612812"/>
            <a:ext cx="2362919" cy="132084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657617" y="5184831"/>
            <a:ext cx="258917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/>
              <a:t>F </a:t>
            </a:r>
            <a:r>
              <a:rPr lang="fr-FR" dirty="0" err="1"/>
              <a:t>Rigaut</a:t>
            </a:r>
            <a:r>
              <a:rPr lang="fr-FR" dirty="0"/>
              <a:t> </a:t>
            </a:r>
            <a:r>
              <a:rPr lang="fr-FR" dirty="0" err="1" smtClean="0"/>
              <a:t>idea</a:t>
            </a:r>
            <a:endParaRPr lang="fr-FR" dirty="0" smtClean="0"/>
          </a:p>
          <a:p>
            <a:r>
              <a:rPr lang="fr-FR" dirty="0" smtClean="0">
                <a:sym typeface="Wingdings" panose="05000000000000000000" pitchFamily="2" charset="2"/>
              </a:rPr>
              <a:t> </a:t>
            </a:r>
            <a:r>
              <a:rPr lang="fr-FR" dirty="0" err="1">
                <a:sym typeface="Wingdings" panose="05000000000000000000" pitchFamily="2" charset="2"/>
              </a:rPr>
              <a:t>paper</a:t>
            </a:r>
            <a:r>
              <a:rPr lang="fr-FR" dirty="0">
                <a:sym typeface="Wingdings" panose="05000000000000000000" pitchFamily="2" charset="2"/>
              </a:rPr>
              <a:t> to </a:t>
            </a:r>
            <a:r>
              <a:rPr lang="fr-FR" dirty="0" err="1">
                <a:sym typeface="Wingdings" panose="05000000000000000000" pitchFamily="2" charset="2"/>
              </a:rPr>
              <a:t>be</a:t>
            </a:r>
            <a:r>
              <a:rPr lang="fr-FR" dirty="0">
                <a:sym typeface="Wingdings" panose="05000000000000000000" pitchFamily="2" charset="2"/>
              </a:rPr>
              <a:t> </a:t>
            </a:r>
            <a:r>
              <a:rPr lang="fr-FR" dirty="0" err="1">
                <a:sym typeface="Wingdings" panose="05000000000000000000" pitchFamily="2" charset="2"/>
              </a:rPr>
              <a:t>written</a:t>
            </a:r>
            <a:r>
              <a:rPr lang="fr-FR" dirty="0">
                <a:sym typeface="Wingdings" panose="05000000000000000000" pitchFamily="2" charset="2"/>
              </a:rPr>
              <a:t>  </a:t>
            </a:r>
            <a:endParaRPr lang="en-GB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66784" y="1018095"/>
            <a:ext cx="10515600" cy="4276387"/>
          </a:xfrm>
        </p:spPr>
        <p:txBody>
          <a:bodyPr/>
          <a:lstStyle/>
          <a:p>
            <a:pPr marL="0" indent="0">
              <a:buNone/>
            </a:pPr>
            <a:r>
              <a:rPr lang="fr-FR" sz="1800" dirty="0" smtClean="0">
                <a:sym typeface="Wingdings" panose="05000000000000000000" pitchFamily="2" charset="2"/>
              </a:rPr>
              <a:t>					                            </a:t>
            </a:r>
            <a:r>
              <a:rPr lang="fr-FR" sz="1800" dirty="0" err="1" smtClean="0">
                <a:sym typeface="Wingdings" panose="05000000000000000000" pitchFamily="2" charset="2"/>
              </a:rPr>
              <a:t>Tilted</a:t>
            </a:r>
            <a:r>
              <a:rPr lang="fr-FR" sz="1800" dirty="0" smtClean="0">
                <a:sym typeface="Wingdings" panose="05000000000000000000" pitchFamily="2" charset="2"/>
              </a:rPr>
              <a:t> </a:t>
            </a:r>
            <a:r>
              <a:rPr lang="fr-FR" sz="1800" dirty="0" err="1" smtClean="0">
                <a:sym typeface="Wingdings" panose="05000000000000000000" pitchFamily="2" charset="2"/>
              </a:rPr>
              <a:t>sub-apertures</a:t>
            </a:r>
            <a:r>
              <a:rPr lang="fr-FR" sz="1800" dirty="0" smtClean="0">
                <a:sym typeface="Wingdings" panose="05000000000000000000" pitchFamily="2" charset="2"/>
              </a:rPr>
              <a:t> </a:t>
            </a:r>
          </a:p>
          <a:p>
            <a:pPr marL="0" indent="0">
              <a:buNone/>
            </a:pPr>
            <a:r>
              <a:rPr lang="fr-FR" sz="1800" dirty="0">
                <a:sym typeface="Wingdings" panose="05000000000000000000" pitchFamily="2" charset="2"/>
              </a:rPr>
              <a:t> </a:t>
            </a:r>
            <a:r>
              <a:rPr lang="fr-FR" sz="1800" dirty="0" smtClean="0">
                <a:sym typeface="Wingdings" panose="05000000000000000000" pitchFamily="2" charset="2"/>
              </a:rPr>
              <a:t>                                                                                                               « Optimal use of </a:t>
            </a:r>
            <a:r>
              <a:rPr lang="fr-FR" sz="1800" dirty="0" err="1" smtClean="0">
                <a:sym typeface="Wingdings" panose="05000000000000000000" pitchFamily="2" charset="2"/>
              </a:rPr>
              <a:t>each</a:t>
            </a:r>
            <a:r>
              <a:rPr lang="fr-FR" sz="1800" dirty="0" smtClean="0">
                <a:sym typeface="Wingdings" panose="05000000000000000000" pitchFamily="2" charset="2"/>
              </a:rPr>
              <a:t> detector pixel » !!!!</a:t>
            </a:r>
          </a:p>
          <a:p>
            <a:pPr marL="0" indent="0">
              <a:buNone/>
            </a:pPr>
            <a:r>
              <a:rPr lang="fr-FR" dirty="0" smtClean="0"/>
              <a:t>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68595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Image 40" descr="Capture d’écran 2015-10-16 à 14.04.27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6247300"/>
            <a:ext cx="9144000" cy="610700"/>
          </a:xfrm>
          <a:prstGeom prst="rect">
            <a:avLst/>
          </a:prstGeom>
          <a:ln>
            <a:solidFill>
              <a:srgbClr val="4F81BD"/>
            </a:solidFill>
          </a:ln>
        </p:spPr>
      </p:pic>
      <p:pic>
        <p:nvPicPr>
          <p:cNvPr id="7" name="Image 6" descr="Capture d’écran 2017-05-03 à 10.50.22.png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327" y="1597110"/>
            <a:ext cx="4455882" cy="4359015"/>
          </a:xfrm>
          <a:prstGeom prst="rect">
            <a:avLst/>
          </a:prstGeom>
        </p:spPr>
      </p:pic>
      <p:sp>
        <p:nvSpPr>
          <p:cNvPr id="8" name="Étoile à 5 branches 7"/>
          <p:cNvSpPr/>
          <p:nvPr/>
        </p:nvSpPr>
        <p:spPr>
          <a:xfrm>
            <a:off x="3323144" y="4983970"/>
            <a:ext cx="423297" cy="423357"/>
          </a:xfrm>
          <a:prstGeom prst="star5">
            <a:avLst/>
          </a:prstGeom>
          <a:solidFill>
            <a:srgbClr val="FF66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Image 11" descr="Macintosh HD:Users:bneichel:Desktop:Capture d’écran 2016-08-05 à 10.45.10.pn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3556" y="1086233"/>
            <a:ext cx="1070610" cy="1079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Image 12" descr="Macintosh HD:Users:bneichel:Desktop:Capture d’écran 2016-08-05 à 10.44.13.pn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0653" y="3726282"/>
            <a:ext cx="1082675" cy="1079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Image 13" descr="Macintosh HD:Users:bneichel:Desktop:Capture d’écran 2016-08-05 à 10.44.42.pn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259" y="2406257"/>
            <a:ext cx="1079500" cy="1079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Image 14" descr="Macintosh HD:Users:bneichel:Desktop:Capture d’écran 2016-08-05 à 10.44.32.pn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0652" y="2406257"/>
            <a:ext cx="1079500" cy="1079500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ZoneTexte 17"/>
          <p:cNvSpPr txBox="1"/>
          <p:nvPr/>
        </p:nvSpPr>
        <p:spPr>
          <a:xfrm>
            <a:off x="2396565" y="131372"/>
            <a:ext cx="7117724" cy="523220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Dealing with spot truncation</a:t>
            </a:r>
          </a:p>
        </p:txBody>
      </p:sp>
      <p:sp>
        <p:nvSpPr>
          <p:cNvPr id="20" name="Ellipse 19"/>
          <p:cNvSpPr/>
          <p:nvPr/>
        </p:nvSpPr>
        <p:spPr>
          <a:xfrm>
            <a:off x="3638440" y="4875483"/>
            <a:ext cx="216000" cy="216973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Ellipse 20"/>
          <p:cNvSpPr/>
          <p:nvPr/>
        </p:nvSpPr>
        <p:spPr>
          <a:xfrm>
            <a:off x="4356961" y="4048715"/>
            <a:ext cx="216000" cy="216973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Ellipse 21"/>
          <p:cNvSpPr/>
          <p:nvPr/>
        </p:nvSpPr>
        <p:spPr>
          <a:xfrm>
            <a:off x="5381493" y="3007755"/>
            <a:ext cx="216000" cy="216973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Ellipse 22"/>
          <p:cNvSpPr/>
          <p:nvPr/>
        </p:nvSpPr>
        <p:spPr>
          <a:xfrm>
            <a:off x="6147556" y="2165734"/>
            <a:ext cx="216000" cy="216973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Connecteur droit avec flèche 24"/>
          <p:cNvCxnSpPr>
            <a:stCxn id="20" idx="1"/>
          </p:cNvCxnSpPr>
          <p:nvPr/>
        </p:nvCxnSpPr>
        <p:spPr>
          <a:xfrm flipH="1" flipV="1">
            <a:off x="2633328" y="4375657"/>
            <a:ext cx="1036745" cy="53160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avec flèche 25"/>
          <p:cNvCxnSpPr>
            <a:stCxn id="21" idx="1"/>
          </p:cNvCxnSpPr>
          <p:nvPr/>
        </p:nvCxnSpPr>
        <p:spPr>
          <a:xfrm flipH="1" flipV="1">
            <a:off x="2633329" y="2958927"/>
            <a:ext cx="1755265" cy="112156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avec flèche 27"/>
          <p:cNvCxnSpPr>
            <a:stCxn id="22" idx="6"/>
            <a:endCxn id="14" idx="1"/>
          </p:cNvCxnSpPr>
          <p:nvPr/>
        </p:nvCxnSpPr>
        <p:spPr>
          <a:xfrm flipV="1">
            <a:off x="5597493" y="2946007"/>
            <a:ext cx="1637766" cy="17023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Connecteur droit avec flèche 31"/>
          <p:cNvCxnSpPr>
            <a:stCxn id="23" idx="0"/>
          </p:cNvCxnSpPr>
          <p:nvPr/>
        </p:nvCxnSpPr>
        <p:spPr>
          <a:xfrm flipV="1">
            <a:off x="6255556" y="1759443"/>
            <a:ext cx="256428" cy="40629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7" name="Image 36" descr="Capture d’écran 2017-06-19 à 14.18.07.p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5259" y="3764513"/>
            <a:ext cx="3625651" cy="2906109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38" name="ZoneTexte 37"/>
          <p:cNvSpPr txBox="1"/>
          <p:nvPr/>
        </p:nvSpPr>
        <p:spPr>
          <a:xfrm>
            <a:off x="7762876" y="1029104"/>
            <a:ext cx="2746375" cy="132343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Truncation induces biases that are projected on-axis by the Tomography</a:t>
            </a:r>
          </a:p>
        </p:txBody>
      </p:sp>
      <p:sp>
        <p:nvSpPr>
          <p:cNvPr id="39" name="Flèche vers le bas 38"/>
          <p:cNvSpPr/>
          <p:nvPr/>
        </p:nvSpPr>
        <p:spPr>
          <a:xfrm>
            <a:off x="9382125" y="2389583"/>
            <a:ext cx="444500" cy="1320025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7762876" y="3764514"/>
            <a:ext cx="2723490" cy="126071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ZoneTexte 1"/>
          <p:cNvSpPr txBox="1"/>
          <p:nvPr/>
        </p:nvSpPr>
        <p:spPr>
          <a:xfrm>
            <a:off x="6443942" y="5086102"/>
            <a:ext cx="58120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x6</a:t>
            </a:r>
          </a:p>
        </p:txBody>
      </p:sp>
      <p:cxnSp>
        <p:nvCxnSpPr>
          <p:cNvPr id="4" name="Connecteur droit avec flèche 3"/>
          <p:cNvCxnSpPr/>
          <p:nvPr/>
        </p:nvCxnSpPr>
        <p:spPr>
          <a:xfrm>
            <a:off x="8642034" y="4237638"/>
            <a:ext cx="47745" cy="89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ZoneTexte 4"/>
          <p:cNvSpPr txBox="1"/>
          <p:nvPr/>
        </p:nvSpPr>
        <p:spPr>
          <a:xfrm>
            <a:off x="7539239" y="3850498"/>
            <a:ext cx="14962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Up to 300nm</a:t>
            </a:r>
          </a:p>
        </p:txBody>
      </p:sp>
    </p:spTree>
    <p:extLst>
      <p:ext uri="{BB962C8B-B14F-4D97-AF65-F5344CB8AC3E}">
        <p14:creationId xmlns:p14="http://schemas.microsoft.com/office/powerpoint/2010/main" val="4294676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Image 53" descr="Capture d’écran 2015-10-16 à 14.04.27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6247300"/>
            <a:ext cx="9144000" cy="610700"/>
          </a:xfrm>
          <a:prstGeom prst="rect">
            <a:avLst/>
          </a:prstGeom>
          <a:ln>
            <a:solidFill>
              <a:srgbClr val="4F81BD"/>
            </a:solidFill>
          </a:ln>
        </p:spPr>
      </p:pic>
      <p:pic>
        <p:nvPicPr>
          <p:cNvPr id="7" name="Image 6" descr="Capture d’écran 2017-05-03 à 10.50.22.png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327" y="1597110"/>
            <a:ext cx="4455882" cy="4359015"/>
          </a:xfrm>
          <a:prstGeom prst="rect">
            <a:avLst/>
          </a:prstGeom>
        </p:spPr>
      </p:pic>
      <p:sp>
        <p:nvSpPr>
          <p:cNvPr id="8" name="Étoile à 5 branches 7"/>
          <p:cNvSpPr/>
          <p:nvPr/>
        </p:nvSpPr>
        <p:spPr>
          <a:xfrm>
            <a:off x="3323144" y="4983970"/>
            <a:ext cx="423297" cy="423357"/>
          </a:xfrm>
          <a:prstGeom prst="star5">
            <a:avLst/>
          </a:prstGeom>
          <a:solidFill>
            <a:srgbClr val="FF66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Image 12" descr="Macintosh HD:Users:bneichel:Desktop:Capture d’écran 2016-08-05 à 10.44.13.pn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0653" y="3726282"/>
            <a:ext cx="1082675" cy="1079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Image 14" descr="Macintosh HD:Users:bneichel:Desktop:Capture d’écran 2016-08-05 à 10.44.32.pn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0652" y="2406257"/>
            <a:ext cx="1079500" cy="1079500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ZoneTexte 17"/>
          <p:cNvSpPr txBox="1"/>
          <p:nvPr/>
        </p:nvSpPr>
        <p:spPr>
          <a:xfrm>
            <a:off x="2374890" y="141607"/>
            <a:ext cx="7117724" cy="523220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Dealing with spot truncation</a:t>
            </a:r>
          </a:p>
        </p:txBody>
      </p:sp>
      <p:sp>
        <p:nvSpPr>
          <p:cNvPr id="20" name="Ellipse 19"/>
          <p:cNvSpPr/>
          <p:nvPr/>
        </p:nvSpPr>
        <p:spPr>
          <a:xfrm>
            <a:off x="3638440" y="4875483"/>
            <a:ext cx="216000" cy="216973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Ellipse 20"/>
          <p:cNvSpPr/>
          <p:nvPr/>
        </p:nvSpPr>
        <p:spPr>
          <a:xfrm>
            <a:off x="4356961" y="4048715"/>
            <a:ext cx="216000" cy="216973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Connecteur droit avec flèche 24"/>
          <p:cNvCxnSpPr>
            <a:stCxn id="20" idx="1"/>
          </p:cNvCxnSpPr>
          <p:nvPr/>
        </p:nvCxnSpPr>
        <p:spPr>
          <a:xfrm flipH="1" flipV="1">
            <a:off x="2633328" y="4375657"/>
            <a:ext cx="1036745" cy="53160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avec flèche 25"/>
          <p:cNvCxnSpPr>
            <a:stCxn id="21" idx="1"/>
          </p:cNvCxnSpPr>
          <p:nvPr/>
        </p:nvCxnSpPr>
        <p:spPr>
          <a:xfrm flipH="1" flipV="1">
            <a:off x="2633329" y="2958927"/>
            <a:ext cx="1755265" cy="112156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Image 1" descr="Capture d’écran 2017-06-19 à 14.40.25.png"/>
          <p:cNvPicPr>
            <a:picLocks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7198" y="3863788"/>
            <a:ext cx="3682626" cy="3020909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24" name="Arc 23"/>
          <p:cNvSpPr/>
          <p:nvPr/>
        </p:nvSpPr>
        <p:spPr>
          <a:xfrm rot="12940451">
            <a:off x="4493681" y="1935888"/>
            <a:ext cx="2841658" cy="1383270"/>
          </a:xfrm>
          <a:prstGeom prst="arc">
            <a:avLst>
              <a:gd name="adj1" fmla="val 11179543"/>
              <a:gd name="adj2" fmla="val 388643"/>
            </a:avLst>
          </a:pr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er 5"/>
          <p:cNvGrpSpPr/>
          <p:nvPr/>
        </p:nvGrpSpPr>
        <p:grpSpPr>
          <a:xfrm>
            <a:off x="4707058" y="1717780"/>
            <a:ext cx="1226694" cy="1127996"/>
            <a:chOff x="3183058" y="1717780"/>
            <a:chExt cx="1226694" cy="1127996"/>
          </a:xfrm>
        </p:grpSpPr>
        <p:cxnSp>
          <p:nvCxnSpPr>
            <p:cNvPr id="4" name="Connecteur droit 3"/>
            <p:cNvCxnSpPr/>
            <p:nvPr/>
          </p:nvCxnSpPr>
          <p:spPr>
            <a:xfrm flipV="1">
              <a:off x="3289621" y="1733079"/>
              <a:ext cx="566121" cy="673178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Connecteur droit 26"/>
            <p:cNvCxnSpPr>
              <a:cxnSpLocks noChangeAspect="1"/>
            </p:cNvCxnSpPr>
            <p:nvPr/>
          </p:nvCxnSpPr>
          <p:spPr>
            <a:xfrm flipV="1">
              <a:off x="3183058" y="1717780"/>
              <a:ext cx="360000" cy="428078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Connecteur droit 28"/>
            <p:cNvCxnSpPr>
              <a:cxnSpLocks noChangeAspect="1"/>
            </p:cNvCxnSpPr>
            <p:nvPr/>
          </p:nvCxnSpPr>
          <p:spPr>
            <a:xfrm flipV="1">
              <a:off x="3411419" y="1747788"/>
              <a:ext cx="755999" cy="898963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onnecteur droit 30"/>
            <p:cNvCxnSpPr>
              <a:cxnSpLocks noChangeAspect="1"/>
            </p:cNvCxnSpPr>
            <p:nvPr/>
          </p:nvCxnSpPr>
          <p:spPr>
            <a:xfrm flipV="1">
              <a:off x="3617752" y="1904004"/>
              <a:ext cx="792000" cy="941772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1" name="Connecteur droit 40"/>
          <p:cNvCxnSpPr>
            <a:cxnSpLocks noChangeAspect="1"/>
          </p:cNvCxnSpPr>
          <p:nvPr/>
        </p:nvCxnSpPr>
        <p:spPr>
          <a:xfrm flipV="1">
            <a:off x="5370657" y="2041105"/>
            <a:ext cx="864000" cy="102738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7" name="Grouper 46"/>
          <p:cNvGrpSpPr/>
          <p:nvPr/>
        </p:nvGrpSpPr>
        <p:grpSpPr>
          <a:xfrm rot="10800000">
            <a:off x="5651459" y="2309151"/>
            <a:ext cx="1272597" cy="1296286"/>
            <a:chOff x="3137155" y="1549490"/>
            <a:chExt cx="1272597" cy="1296286"/>
          </a:xfrm>
        </p:grpSpPr>
        <p:cxnSp>
          <p:nvCxnSpPr>
            <p:cNvPr id="48" name="Connecteur droit 47"/>
            <p:cNvCxnSpPr/>
            <p:nvPr/>
          </p:nvCxnSpPr>
          <p:spPr>
            <a:xfrm rot="10800000" flipH="1">
              <a:off x="3259043" y="1687181"/>
              <a:ext cx="612000" cy="688478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Connecteur droit 48"/>
            <p:cNvCxnSpPr>
              <a:cxnSpLocks noChangeAspect="1"/>
            </p:cNvCxnSpPr>
            <p:nvPr/>
          </p:nvCxnSpPr>
          <p:spPr>
            <a:xfrm flipV="1">
              <a:off x="3137155" y="1549490"/>
              <a:ext cx="504000" cy="599309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Connecteur droit 49"/>
            <p:cNvCxnSpPr>
              <a:cxnSpLocks noChangeAspect="1"/>
            </p:cNvCxnSpPr>
            <p:nvPr/>
          </p:nvCxnSpPr>
          <p:spPr>
            <a:xfrm flipV="1">
              <a:off x="3411419" y="1747788"/>
              <a:ext cx="755999" cy="898963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Connecteur droit 50"/>
            <p:cNvCxnSpPr>
              <a:cxnSpLocks noChangeAspect="1"/>
            </p:cNvCxnSpPr>
            <p:nvPr/>
          </p:nvCxnSpPr>
          <p:spPr>
            <a:xfrm flipV="1">
              <a:off x="3617752" y="1904004"/>
              <a:ext cx="792000" cy="941772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2" name="ZoneTexte 51"/>
          <p:cNvSpPr txBox="1"/>
          <p:nvPr/>
        </p:nvSpPr>
        <p:spPr>
          <a:xfrm>
            <a:off x="7472061" y="1205929"/>
            <a:ext cx="3037190" cy="10156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One way to reduce this impact is to reject the truncated measurements</a:t>
            </a:r>
          </a:p>
        </p:txBody>
      </p:sp>
      <p:sp>
        <p:nvSpPr>
          <p:cNvPr id="53" name="Flèche vers le bas 52"/>
          <p:cNvSpPr/>
          <p:nvPr/>
        </p:nvSpPr>
        <p:spPr>
          <a:xfrm>
            <a:off x="9382125" y="2438008"/>
            <a:ext cx="444500" cy="1320025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7762876" y="4123389"/>
            <a:ext cx="2603501" cy="119681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ZoneTexte 31"/>
          <p:cNvSpPr txBox="1"/>
          <p:nvPr/>
        </p:nvSpPr>
        <p:spPr>
          <a:xfrm>
            <a:off x="6443942" y="5086102"/>
            <a:ext cx="58120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x6</a:t>
            </a:r>
          </a:p>
        </p:txBody>
      </p:sp>
      <p:cxnSp>
        <p:nvCxnSpPr>
          <p:cNvPr id="33" name="Connecteur droit avec flèche 32"/>
          <p:cNvCxnSpPr/>
          <p:nvPr/>
        </p:nvCxnSpPr>
        <p:spPr>
          <a:xfrm flipH="1">
            <a:off x="7555950" y="4126644"/>
            <a:ext cx="718487" cy="23506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ZoneTexte 33"/>
          <p:cNvSpPr txBox="1"/>
          <p:nvPr/>
        </p:nvSpPr>
        <p:spPr>
          <a:xfrm>
            <a:off x="7798176" y="3981900"/>
            <a:ext cx="16042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Down to 80nm</a:t>
            </a:r>
          </a:p>
        </p:txBody>
      </p:sp>
    </p:spTree>
    <p:extLst>
      <p:ext uri="{BB962C8B-B14F-4D97-AF65-F5344CB8AC3E}">
        <p14:creationId xmlns:p14="http://schemas.microsoft.com/office/powerpoint/2010/main" val="2523184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3158</TotalTime>
  <Words>796</Words>
  <Application>Microsoft Office PowerPoint</Application>
  <PresentationFormat>Grand écran</PresentationFormat>
  <Paragraphs>150</Paragraphs>
  <Slides>22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22</vt:i4>
      </vt:variant>
    </vt:vector>
  </HeadingPairs>
  <TitlesOfParts>
    <vt:vector size="30" baseType="lpstr">
      <vt:lpstr>ＭＳ Ｐゴシック</vt:lpstr>
      <vt:lpstr>Arial</vt:lpstr>
      <vt:lpstr>Calibri</vt:lpstr>
      <vt:lpstr>Calibri Light</vt:lpstr>
      <vt:lpstr>Symbol</vt:lpstr>
      <vt:lpstr>Wingdings</vt:lpstr>
      <vt:lpstr>Thème Office</vt:lpstr>
      <vt:lpstr>1_Thème Office</vt:lpstr>
      <vt:lpstr>A story of errors and bias   The optimisation of the LGS WFS for HARMONI</vt:lpstr>
      <vt:lpstr>3D sodium Laser Guide Stars &amp; ELT </vt:lpstr>
      <vt:lpstr>Dealing with 3D spots for Wavefront Sensing</vt:lpstr>
      <vt:lpstr>Présentation PowerPoint</vt:lpstr>
      <vt:lpstr>Various SH flavours … based on several detector technologies</vt:lpstr>
      <vt:lpstr>Basic choice : pixel size &amp; number</vt:lpstr>
      <vt:lpstr>Spot Packing Optimisation on Optical Frames (SPOOF)</vt:lpstr>
      <vt:lpstr>Présentation PowerPoint</vt:lpstr>
      <vt:lpstr>Présentation PowerPoint</vt:lpstr>
      <vt:lpstr>Simplification of the system : for the sake of the understanding and parameter space optimisation  </vt:lpstr>
      <vt:lpstr>How many photons ? </vt:lpstr>
      <vt:lpstr>Impact of LGS number … This is critical !!!!</vt:lpstr>
      <vt:lpstr>When regularisation comes into the game</vt:lpstr>
      <vt:lpstr>Changing the WFS orientation … 1.4 gain in effective FoV </vt:lpstr>
      <vt:lpstr>Présentation PowerPoint</vt:lpstr>
      <vt:lpstr>« typical » Na profiles </vt:lpstr>
      <vt:lpstr>Real profiles - 4 LGS – 45° orientation – 10’’ FoV</vt:lpstr>
      <vt:lpstr>And now … on « real » HARMONI simulations</vt:lpstr>
      <vt:lpstr>Toward a baseline for ELT LGS assisted instrument </vt:lpstr>
      <vt:lpstr>Conclusions</vt:lpstr>
      <vt:lpstr>Présentation PowerPoint</vt:lpstr>
      <vt:lpstr>WFS workshop (4th edition)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Trunction aspect</dc:title>
  <dc:creator>Thierry FUSCO</dc:creator>
  <cp:lastModifiedBy>Thierry FUSCO</cp:lastModifiedBy>
  <cp:revision>74</cp:revision>
  <dcterms:created xsi:type="dcterms:W3CDTF">2019-02-13T11:14:51Z</dcterms:created>
  <dcterms:modified xsi:type="dcterms:W3CDTF">2019-06-12T12:40:57Z</dcterms:modified>
</cp:coreProperties>
</file>